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ato"/>
      <p:regular r:id="rId17"/>
    </p:embeddedFont>
    <p:embeddedFont>
      <p:font typeface="Lato"/>
      <p:regular r:id="rId18"/>
    </p:embeddedFont>
    <p:embeddedFont>
      <p:font typeface="Lato"/>
      <p:regular r:id="rId19"/>
    </p:embeddedFont>
    <p:embeddedFont>
      <p:font typeface="Lat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svg"/><Relationship Id="rId13" Type="http://schemas.openxmlformats.org/officeDocument/2006/relationships/slideLayout" Target="../slideLayouts/slideLayout5.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slideLayout" Target="../slideLayouts/slideLayout10.xml"/><Relationship Id="rId1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17063"/>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282824"/>
                </a:solidFill>
                <a:latin typeface="Lato Bold" pitchFamily="34" charset="0"/>
                <a:ea typeface="Lato Bold" pitchFamily="34" charset="-122"/>
                <a:cs typeface="Lato Bold" pitchFamily="34" charset="-120"/>
              </a:rPr>
              <a:t>Big Data : Evolution, Concepts, and Core Technologies</a:t>
            </a:r>
            <a:endParaRPr lang="en-US" sz="3900" dirty="0"/>
          </a:p>
        </p:txBody>
      </p:sp>
      <p:sp>
        <p:nvSpPr>
          <p:cNvPr id="4" name="Text 1"/>
          <p:cNvSpPr/>
          <p:nvPr/>
        </p:nvSpPr>
        <p:spPr>
          <a:xfrm>
            <a:off x="6280190" y="3754874"/>
            <a:ext cx="7556421" cy="396954"/>
          </a:xfrm>
          <a:prstGeom prst="rect">
            <a:avLst/>
          </a:prstGeom>
          <a:noFill/>
          <a:ln/>
        </p:spPr>
        <p:txBody>
          <a:bodyPr wrap="none" lIns="0" tIns="0" rIns="0" bIns="0" rtlCol="0" anchor="t"/>
          <a:lstStyle/>
          <a:p>
            <a:pPr algn="l" indent="0" marL="0">
              <a:lnSpc>
                <a:spcPts val="3100"/>
              </a:lnSpc>
              <a:buNone/>
            </a:pPr>
            <a:r>
              <a:rPr lang="en-US" sz="1950" b="1" dirty="0">
                <a:solidFill>
                  <a:srgbClr val="4A4A45"/>
                </a:solidFill>
                <a:latin typeface="Lato" pitchFamily="34" charset="0"/>
                <a:ea typeface="Lato" pitchFamily="34" charset="-122"/>
                <a:cs typeface="Lato" pitchFamily="34" charset="-120"/>
              </a:rPr>
              <a:t>Pratheek Patel B M - 4NICS22156</a:t>
            </a:r>
            <a:endParaRPr lang="en-US" sz="1950" dirty="0"/>
          </a:p>
        </p:txBody>
      </p:sp>
      <p:sp>
        <p:nvSpPr>
          <p:cNvPr id="5" name="Text 2"/>
          <p:cNvSpPr/>
          <p:nvPr/>
        </p:nvSpPr>
        <p:spPr>
          <a:xfrm>
            <a:off x="6280190" y="4375071"/>
            <a:ext cx="7556421" cy="396954"/>
          </a:xfrm>
          <a:prstGeom prst="rect">
            <a:avLst/>
          </a:prstGeom>
          <a:noFill/>
          <a:ln/>
        </p:spPr>
        <p:txBody>
          <a:bodyPr wrap="none" lIns="0" tIns="0" rIns="0" bIns="0" rtlCol="0" anchor="t"/>
          <a:lstStyle/>
          <a:p>
            <a:pPr algn="l" indent="0" marL="0">
              <a:lnSpc>
                <a:spcPts val="3100"/>
              </a:lnSpc>
              <a:buNone/>
            </a:pPr>
            <a:r>
              <a:rPr lang="en-US" sz="1950" b="1" dirty="0">
                <a:solidFill>
                  <a:srgbClr val="4A4A45"/>
                </a:solidFill>
                <a:latin typeface="Lato" pitchFamily="34" charset="0"/>
                <a:ea typeface="Lato" pitchFamily="34" charset="-122"/>
                <a:cs typeface="Lato" pitchFamily="34" charset="-120"/>
              </a:rPr>
              <a:t>Rakshith Gowda H - 4NI22CS170</a:t>
            </a:r>
            <a:endParaRPr lang="en-US" sz="1950" dirty="0"/>
          </a:p>
        </p:txBody>
      </p:sp>
      <p:sp>
        <p:nvSpPr>
          <p:cNvPr id="6" name="Text 3"/>
          <p:cNvSpPr/>
          <p:nvPr/>
        </p:nvSpPr>
        <p:spPr>
          <a:xfrm>
            <a:off x="6280190" y="4995267"/>
            <a:ext cx="7556421" cy="396954"/>
          </a:xfrm>
          <a:prstGeom prst="rect">
            <a:avLst/>
          </a:prstGeom>
          <a:noFill/>
          <a:ln/>
        </p:spPr>
        <p:txBody>
          <a:bodyPr wrap="none" lIns="0" tIns="0" rIns="0" bIns="0" rtlCol="0" anchor="t"/>
          <a:lstStyle/>
          <a:p>
            <a:pPr algn="l" indent="0" marL="0">
              <a:lnSpc>
                <a:spcPts val="3100"/>
              </a:lnSpc>
              <a:buNone/>
            </a:pPr>
            <a:r>
              <a:rPr lang="en-US" sz="1950" b="1" dirty="0">
                <a:solidFill>
                  <a:srgbClr val="4A4A45"/>
                </a:solidFill>
                <a:latin typeface="Lato" pitchFamily="34" charset="0"/>
                <a:ea typeface="Lato" pitchFamily="34" charset="-122"/>
                <a:cs typeface="Lato" pitchFamily="34" charset="-120"/>
              </a:rPr>
              <a:t>Sanketh N R - 4NI22CS192</a:t>
            </a:r>
            <a:endParaRPr lang="en-US" sz="1950" dirty="0"/>
          </a:p>
        </p:txBody>
      </p:sp>
      <p:sp>
        <p:nvSpPr>
          <p:cNvPr id="7" name="Text 4"/>
          <p:cNvSpPr/>
          <p:nvPr/>
        </p:nvSpPr>
        <p:spPr>
          <a:xfrm>
            <a:off x="6280190" y="5615464"/>
            <a:ext cx="7556421" cy="396954"/>
          </a:xfrm>
          <a:prstGeom prst="rect">
            <a:avLst/>
          </a:prstGeom>
          <a:noFill/>
          <a:ln/>
        </p:spPr>
        <p:txBody>
          <a:bodyPr wrap="none" lIns="0" tIns="0" rIns="0" bIns="0" rtlCol="0" anchor="t"/>
          <a:lstStyle/>
          <a:p>
            <a:pPr algn="l" indent="0" marL="0">
              <a:lnSpc>
                <a:spcPts val="3100"/>
              </a:lnSpc>
              <a:buNone/>
            </a:pPr>
            <a:r>
              <a:rPr lang="en-US" sz="1950" b="1" dirty="0">
                <a:solidFill>
                  <a:srgbClr val="4A4A45"/>
                </a:solidFill>
                <a:latin typeface="Lato" pitchFamily="34" charset="0"/>
                <a:ea typeface="Lato" pitchFamily="34" charset="-122"/>
                <a:cs typeface="Lato" pitchFamily="34" charset="-120"/>
              </a:rPr>
              <a:t>Sagar J R - 4NI22CS184</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8070" y="514350"/>
            <a:ext cx="11557635" cy="584359"/>
          </a:xfrm>
          <a:prstGeom prst="rect">
            <a:avLst/>
          </a:prstGeom>
          <a:noFill/>
          <a:ln/>
        </p:spPr>
        <p:txBody>
          <a:bodyPr wrap="none" lIns="0" tIns="0" rIns="0" bIns="0" rtlCol="0" anchor="t"/>
          <a:lstStyle/>
          <a:p>
            <a:pPr algn="l" indent="0" marL="0">
              <a:lnSpc>
                <a:spcPts val="4600"/>
              </a:lnSpc>
              <a:buNone/>
            </a:pPr>
            <a:r>
              <a:rPr lang="en-US" sz="3650" b="1" dirty="0">
                <a:solidFill>
                  <a:srgbClr val="282824"/>
                </a:solidFill>
                <a:latin typeface="Lato Bold" pitchFamily="34" charset="0"/>
                <a:ea typeface="Lato Bold" pitchFamily="34" charset="-122"/>
                <a:cs typeface="Lato Bold" pitchFamily="34" charset="-120"/>
              </a:rPr>
              <a:t>Conclusion: Hadoop’s Legacy and the Future of Big Data</a:t>
            </a:r>
            <a:endParaRPr lang="en-US" sz="3650" dirty="0"/>
          </a:p>
        </p:txBody>
      </p:sp>
      <p:sp>
        <p:nvSpPr>
          <p:cNvPr id="3" name="Text 1"/>
          <p:cNvSpPr/>
          <p:nvPr/>
        </p:nvSpPr>
        <p:spPr>
          <a:xfrm>
            <a:off x="748070" y="1547455"/>
            <a:ext cx="6339007" cy="1496020"/>
          </a:xfrm>
          <a:prstGeom prst="rect">
            <a:avLst/>
          </a:prstGeom>
          <a:noFill/>
          <a:ln/>
        </p:spPr>
        <p:txBody>
          <a:bodyPr wrap="square" lIns="0" tIns="0" rIns="0" bIns="0" rtlCol="0" anchor="t"/>
          <a:lstStyle/>
          <a:p>
            <a:pPr algn="l" indent="0" marL="0">
              <a:lnSpc>
                <a:spcPts val="2350"/>
              </a:lnSpc>
              <a:buNone/>
            </a:pPr>
            <a:r>
              <a:rPr lang="en-US" sz="1450" dirty="0">
                <a:solidFill>
                  <a:srgbClr val="4A4A45"/>
                </a:solidFill>
                <a:latin typeface="Lato" pitchFamily="34" charset="0"/>
                <a:ea typeface="Lato" pitchFamily="34" charset="-122"/>
                <a:cs typeface="Lato" pitchFamily="34" charset="-120"/>
              </a:rPr>
              <a:t>Hadoop undeniably transformed the landscape of data storage and processing by introducing a distributed, scalable, and fault-tolerant architecture. Its core components—HDFS for reliable storage, MapReduce for parallel processing, YARN for efficient resource management, and Hive for SQL-based queries—remain foundational.</a:t>
            </a:r>
            <a:endParaRPr lang="en-US" sz="1450" dirty="0"/>
          </a:p>
        </p:txBody>
      </p:sp>
      <p:sp>
        <p:nvSpPr>
          <p:cNvPr id="4" name="Text 2"/>
          <p:cNvSpPr/>
          <p:nvPr/>
        </p:nvSpPr>
        <p:spPr>
          <a:xfrm>
            <a:off x="748070" y="3211711"/>
            <a:ext cx="6339007" cy="1496020"/>
          </a:xfrm>
          <a:prstGeom prst="rect">
            <a:avLst/>
          </a:prstGeom>
          <a:noFill/>
          <a:ln/>
        </p:spPr>
        <p:txBody>
          <a:bodyPr wrap="square" lIns="0" tIns="0" rIns="0" bIns="0" rtlCol="0" anchor="t"/>
          <a:lstStyle/>
          <a:p>
            <a:pPr algn="l" indent="0" marL="0">
              <a:lnSpc>
                <a:spcPts val="2350"/>
              </a:lnSpc>
              <a:buNone/>
            </a:pPr>
            <a:r>
              <a:rPr lang="en-US" sz="1450" dirty="0">
                <a:solidFill>
                  <a:srgbClr val="4A4A45"/>
                </a:solidFill>
                <a:latin typeface="Lato" pitchFamily="34" charset="0"/>
                <a:ea typeface="Lato" pitchFamily="34" charset="-122"/>
                <a:cs typeface="Lato" pitchFamily="34" charset="-120"/>
              </a:rPr>
              <a:t>While the Big Data ecosystem continues to evolve, with new technologies and cloud-native solutions emerging, the principles pioneered by Hadoop are more relevant than ever. Modern Big Data platforms often build upon Hadoop’s concepts, integrating advancements in real-time processing, machine learning, and cloud infrastructure.</a:t>
            </a:r>
            <a:endParaRPr lang="en-US" sz="1450" dirty="0"/>
          </a:p>
        </p:txBody>
      </p:sp>
      <p:sp>
        <p:nvSpPr>
          <p:cNvPr id="5" name="Text 3"/>
          <p:cNvSpPr/>
          <p:nvPr/>
        </p:nvSpPr>
        <p:spPr>
          <a:xfrm>
            <a:off x="748070" y="4875967"/>
            <a:ext cx="6339007" cy="897612"/>
          </a:xfrm>
          <a:prstGeom prst="rect">
            <a:avLst/>
          </a:prstGeom>
          <a:noFill/>
          <a:ln/>
        </p:spPr>
        <p:txBody>
          <a:bodyPr wrap="square" lIns="0" tIns="0" rIns="0" bIns="0" rtlCol="0" anchor="t"/>
          <a:lstStyle/>
          <a:p>
            <a:pPr algn="l" indent="0" marL="0">
              <a:lnSpc>
                <a:spcPts val="2350"/>
              </a:lnSpc>
              <a:buNone/>
            </a:pPr>
            <a:r>
              <a:rPr lang="en-US" sz="1450" dirty="0">
                <a:solidFill>
                  <a:srgbClr val="4A4A45"/>
                </a:solidFill>
                <a:latin typeface="Lato" pitchFamily="34" charset="0"/>
                <a:ea typeface="Lato" pitchFamily="34" charset="-122"/>
                <a:cs typeface="Lato" pitchFamily="34" charset="-120"/>
              </a:rPr>
              <a:t>Embracing the Hadoop ecosystem, or its spiritual successors, is crucial for organizations looking to unlock valuable insights from the ever-growing volumes of data in our interconnected world.</a:t>
            </a:r>
            <a:endParaRPr lang="en-US" sz="1450" dirty="0"/>
          </a:p>
        </p:txBody>
      </p:sp>
      <p:pic>
        <p:nvPicPr>
          <p:cNvPr id="6"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8070" y="514350"/>
            <a:ext cx="11562993" cy="584359"/>
          </a:xfrm>
          <a:prstGeom prst="rect">
            <a:avLst/>
          </a:prstGeom>
          <a:noFill/>
          <a:ln/>
        </p:spPr>
        <p:txBody>
          <a:bodyPr wrap="none" lIns="0" tIns="0" rIns="0" bIns="0" rtlCol="0" anchor="t"/>
          <a:lstStyle/>
          <a:p>
            <a:pPr algn="l" indent="0" marL="0">
              <a:lnSpc>
                <a:spcPts val="4600"/>
              </a:lnSpc>
              <a:buNone/>
            </a:pPr>
            <a:r>
              <a:rPr lang="en-US" sz="3650" b="1" dirty="0">
                <a:solidFill>
                  <a:srgbClr val="282824"/>
                </a:solidFill>
                <a:latin typeface="Lato Bold" pitchFamily="34" charset="0"/>
                <a:ea typeface="Lato Bold" pitchFamily="34" charset="-122"/>
                <a:cs typeface="Lato Bold" pitchFamily="34" charset="-120"/>
              </a:rPr>
              <a:t>The Big Data Explosion: Why Traditional Systems Failed</a:t>
            </a:r>
            <a:endParaRPr lang="en-US" sz="3650" dirty="0"/>
          </a:p>
        </p:txBody>
      </p:sp>
      <p:sp>
        <p:nvSpPr>
          <p:cNvPr id="3" name="Text 1"/>
          <p:cNvSpPr/>
          <p:nvPr/>
        </p:nvSpPr>
        <p:spPr>
          <a:xfrm>
            <a:off x="748070" y="1547455"/>
            <a:ext cx="6339007" cy="1196816"/>
          </a:xfrm>
          <a:prstGeom prst="rect">
            <a:avLst/>
          </a:prstGeom>
          <a:noFill/>
          <a:ln/>
        </p:spPr>
        <p:txBody>
          <a:bodyPr wrap="square" lIns="0" tIns="0" rIns="0" bIns="0" rtlCol="0" anchor="t"/>
          <a:lstStyle/>
          <a:p>
            <a:pPr algn="l" indent="0" marL="0">
              <a:lnSpc>
                <a:spcPts val="2350"/>
              </a:lnSpc>
              <a:buNone/>
            </a:pPr>
            <a:r>
              <a:rPr lang="en-US" sz="1450" dirty="0">
                <a:solidFill>
                  <a:srgbClr val="4A4A45"/>
                </a:solidFill>
                <a:latin typeface="Lato" pitchFamily="34" charset="0"/>
                <a:ea typeface="Lato" pitchFamily="34" charset="-122"/>
                <a:cs typeface="Lato" pitchFamily="34" charset="-120"/>
              </a:rPr>
              <a:t>The digital age has brought an unprecedented surge in data creation. By 2025, global data is projected to exceed a staggering 180 zettabytes annually, a volume that traditional relational database management systems were simply not built to handle.</a:t>
            </a:r>
            <a:endParaRPr lang="en-US" sz="1450" dirty="0"/>
          </a:p>
        </p:txBody>
      </p:sp>
      <p:sp>
        <p:nvSpPr>
          <p:cNvPr id="4" name="Text 2"/>
          <p:cNvSpPr/>
          <p:nvPr/>
        </p:nvSpPr>
        <p:spPr>
          <a:xfrm>
            <a:off x="748070" y="2912507"/>
            <a:ext cx="6339007" cy="598408"/>
          </a:xfrm>
          <a:prstGeom prst="rect">
            <a:avLst/>
          </a:prstGeom>
          <a:noFill/>
          <a:ln/>
        </p:spPr>
        <p:txBody>
          <a:bodyPr wrap="square" lIns="0" tIns="0" rIns="0" bIns="0" rtlCol="0" anchor="t"/>
          <a:lstStyle/>
          <a:p>
            <a:pPr algn="l" indent="0" marL="0">
              <a:lnSpc>
                <a:spcPts val="2350"/>
              </a:lnSpc>
              <a:buNone/>
            </a:pPr>
            <a:r>
              <a:rPr lang="en-US" sz="1450" dirty="0">
                <a:solidFill>
                  <a:srgbClr val="4A4A45"/>
                </a:solidFill>
                <a:latin typeface="Lato" pitchFamily="34" charset="0"/>
                <a:ea typeface="Lato" pitchFamily="34" charset="-122"/>
                <a:cs typeface="Lato" pitchFamily="34" charset="-120"/>
              </a:rPr>
              <a:t>This explosion of data, often referred to as "Big Data," is characterized by the </a:t>
            </a:r>
            <a:pPr algn="l" indent="0" marL="0">
              <a:lnSpc>
                <a:spcPts val="2350"/>
              </a:lnSpc>
              <a:buNone/>
            </a:pPr>
            <a:r>
              <a:rPr lang="en-US" sz="1450" b="1" dirty="0">
                <a:solidFill>
                  <a:srgbClr val="282824"/>
                </a:solidFill>
                <a:latin typeface="Lato" pitchFamily="34" charset="0"/>
                <a:ea typeface="Lato" pitchFamily="34" charset="-122"/>
                <a:cs typeface="Lato" pitchFamily="34" charset="-120"/>
              </a:rPr>
              <a:t>5 Vs:</a:t>
            </a:r>
            <a:endParaRPr lang="en-US" sz="1450" dirty="0"/>
          </a:p>
        </p:txBody>
      </p:sp>
      <p:sp>
        <p:nvSpPr>
          <p:cNvPr id="5" name="Text 3"/>
          <p:cNvSpPr/>
          <p:nvPr/>
        </p:nvSpPr>
        <p:spPr>
          <a:xfrm>
            <a:off x="748070" y="3679150"/>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A4A45"/>
                </a:solidFill>
                <a:latin typeface="Lato" pitchFamily="34" charset="0"/>
                <a:ea typeface="Lato" pitchFamily="34" charset="-122"/>
                <a:cs typeface="Lato" pitchFamily="34" charset="-120"/>
              </a:rPr>
              <a:t>Volume:</a:t>
            </a:r>
            <a:pPr algn="l" indent="0" marL="0">
              <a:lnSpc>
                <a:spcPts val="2350"/>
              </a:lnSpc>
              <a:buNone/>
            </a:pPr>
            <a:r>
              <a:rPr lang="en-US" sz="1450" dirty="0">
                <a:solidFill>
                  <a:srgbClr val="4A4A45"/>
                </a:solidFill>
                <a:latin typeface="Lato" pitchFamily="34" charset="0"/>
                <a:ea typeface="Lato" pitchFamily="34" charset="-122"/>
                <a:cs typeface="Lato" pitchFamily="34" charset="-120"/>
              </a:rPr>
              <a:t> The sheer quantity of data generated.</a:t>
            </a:r>
            <a:endParaRPr lang="en-US" sz="1450" dirty="0"/>
          </a:p>
        </p:txBody>
      </p:sp>
      <p:sp>
        <p:nvSpPr>
          <p:cNvPr id="6" name="Text 4"/>
          <p:cNvSpPr/>
          <p:nvPr/>
        </p:nvSpPr>
        <p:spPr>
          <a:xfrm>
            <a:off x="748070" y="4043720"/>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A4A45"/>
                </a:solidFill>
                <a:latin typeface="Lato" pitchFamily="34" charset="0"/>
                <a:ea typeface="Lato" pitchFamily="34" charset="-122"/>
                <a:cs typeface="Lato" pitchFamily="34" charset="-120"/>
              </a:rPr>
              <a:t>Velocity:</a:t>
            </a:r>
            <a:pPr algn="l" indent="0" marL="0">
              <a:lnSpc>
                <a:spcPts val="2350"/>
              </a:lnSpc>
              <a:buNone/>
            </a:pPr>
            <a:r>
              <a:rPr lang="en-US" sz="1450" dirty="0">
                <a:solidFill>
                  <a:srgbClr val="4A4A45"/>
                </a:solidFill>
                <a:latin typeface="Lato" pitchFamily="34" charset="0"/>
                <a:ea typeface="Lato" pitchFamily="34" charset="-122"/>
                <a:cs typeface="Lato" pitchFamily="34" charset="-120"/>
              </a:rPr>
              <a:t> The speed at which data is generated and processed.</a:t>
            </a:r>
            <a:endParaRPr lang="en-US" sz="1450" dirty="0"/>
          </a:p>
        </p:txBody>
      </p:sp>
      <p:sp>
        <p:nvSpPr>
          <p:cNvPr id="7" name="Text 5"/>
          <p:cNvSpPr/>
          <p:nvPr/>
        </p:nvSpPr>
        <p:spPr>
          <a:xfrm>
            <a:off x="748070" y="4408289"/>
            <a:ext cx="6339007" cy="598408"/>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A4A45"/>
                </a:solidFill>
                <a:latin typeface="Lato" pitchFamily="34" charset="0"/>
                <a:ea typeface="Lato" pitchFamily="34" charset="-122"/>
                <a:cs typeface="Lato" pitchFamily="34" charset="-120"/>
              </a:rPr>
              <a:t>Variety:</a:t>
            </a:r>
            <a:pPr algn="l" indent="0" marL="0">
              <a:lnSpc>
                <a:spcPts val="2350"/>
              </a:lnSpc>
              <a:buNone/>
            </a:pPr>
            <a:r>
              <a:rPr lang="en-US" sz="1450" dirty="0">
                <a:solidFill>
                  <a:srgbClr val="4A4A45"/>
                </a:solidFill>
                <a:latin typeface="Lato" pitchFamily="34" charset="0"/>
                <a:ea typeface="Lato" pitchFamily="34" charset="-122"/>
                <a:cs typeface="Lato" pitchFamily="34" charset="-120"/>
              </a:rPr>
              <a:t> The diverse types of data (structured, unstructured, semi-structured).</a:t>
            </a:r>
            <a:endParaRPr lang="en-US" sz="1450" dirty="0"/>
          </a:p>
        </p:txBody>
      </p:sp>
      <p:sp>
        <p:nvSpPr>
          <p:cNvPr id="8" name="Text 6"/>
          <p:cNvSpPr/>
          <p:nvPr/>
        </p:nvSpPr>
        <p:spPr>
          <a:xfrm>
            <a:off x="748070" y="5072063"/>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A4A45"/>
                </a:solidFill>
                <a:latin typeface="Lato" pitchFamily="34" charset="0"/>
                <a:ea typeface="Lato" pitchFamily="34" charset="-122"/>
                <a:cs typeface="Lato" pitchFamily="34" charset="-120"/>
              </a:rPr>
              <a:t>Veracity:</a:t>
            </a:r>
            <a:pPr algn="l" indent="0" marL="0">
              <a:lnSpc>
                <a:spcPts val="2350"/>
              </a:lnSpc>
              <a:buNone/>
            </a:pPr>
            <a:r>
              <a:rPr lang="en-US" sz="1450" dirty="0">
                <a:solidFill>
                  <a:srgbClr val="4A4A45"/>
                </a:solidFill>
                <a:latin typeface="Lato" pitchFamily="34" charset="0"/>
                <a:ea typeface="Lato" pitchFamily="34" charset="-122"/>
                <a:cs typeface="Lato" pitchFamily="34" charset="-120"/>
              </a:rPr>
              <a:t> The quality and accuracy of the data.</a:t>
            </a:r>
            <a:endParaRPr lang="en-US" sz="1450" dirty="0"/>
          </a:p>
        </p:txBody>
      </p:sp>
      <p:sp>
        <p:nvSpPr>
          <p:cNvPr id="9" name="Text 7"/>
          <p:cNvSpPr/>
          <p:nvPr/>
        </p:nvSpPr>
        <p:spPr>
          <a:xfrm>
            <a:off x="748070" y="5436632"/>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A4A45"/>
                </a:solidFill>
                <a:latin typeface="Lato" pitchFamily="34" charset="0"/>
                <a:ea typeface="Lato" pitchFamily="34" charset="-122"/>
                <a:cs typeface="Lato" pitchFamily="34" charset="-120"/>
              </a:rPr>
              <a:t>Value:</a:t>
            </a:r>
            <a:pPr algn="l" indent="0" marL="0">
              <a:lnSpc>
                <a:spcPts val="2350"/>
              </a:lnSpc>
              <a:buNone/>
            </a:pPr>
            <a:r>
              <a:rPr lang="en-US" sz="1450" dirty="0">
                <a:solidFill>
                  <a:srgbClr val="4A4A45"/>
                </a:solidFill>
                <a:latin typeface="Lato" pitchFamily="34" charset="0"/>
                <a:ea typeface="Lato" pitchFamily="34" charset="-122"/>
                <a:cs typeface="Lato" pitchFamily="34" charset="-120"/>
              </a:rPr>
              <a:t> The potential insights and benefits derived from the data.</a:t>
            </a:r>
            <a:endParaRPr lang="en-US" sz="1450" dirty="0"/>
          </a:p>
        </p:txBody>
      </p:sp>
      <p:sp>
        <p:nvSpPr>
          <p:cNvPr id="10" name="Text 8"/>
          <p:cNvSpPr/>
          <p:nvPr/>
        </p:nvSpPr>
        <p:spPr>
          <a:xfrm>
            <a:off x="748070" y="5904071"/>
            <a:ext cx="6339007" cy="598408"/>
          </a:xfrm>
          <a:prstGeom prst="rect">
            <a:avLst/>
          </a:prstGeom>
          <a:noFill/>
          <a:ln/>
        </p:spPr>
        <p:txBody>
          <a:bodyPr wrap="square" lIns="0" tIns="0" rIns="0" bIns="0" rtlCol="0" anchor="t"/>
          <a:lstStyle/>
          <a:p>
            <a:pPr algn="l" indent="0" marL="0">
              <a:lnSpc>
                <a:spcPts val="2350"/>
              </a:lnSpc>
              <a:buNone/>
            </a:pPr>
            <a:r>
              <a:rPr lang="en-US" sz="1450" dirty="0">
                <a:solidFill>
                  <a:srgbClr val="4A4A45"/>
                </a:solidFill>
                <a:latin typeface="Lato" pitchFamily="34" charset="0"/>
                <a:ea typeface="Lato" pitchFamily="34" charset="-122"/>
                <a:cs typeface="Lato" pitchFamily="34" charset="-120"/>
              </a:rPr>
              <a:t>The need for scalable, fault-tolerant, and distributed systems to process these massive and diverse datasets became critically apparent.</a:t>
            </a:r>
            <a:endParaRPr lang="en-US" sz="1450" dirty="0"/>
          </a:p>
        </p:txBody>
      </p:sp>
      <p:pic>
        <p:nvPicPr>
          <p:cNvPr id="11"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27472"/>
            <a:ext cx="11089838" cy="620078"/>
          </a:xfrm>
          <a:prstGeom prst="rect">
            <a:avLst/>
          </a:prstGeom>
          <a:noFill/>
          <a:ln/>
        </p:spPr>
        <p:txBody>
          <a:bodyPr wrap="none" lIns="0" tIns="0" rIns="0" bIns="0" rtlCol="0" anchor="t"/>
          <a:lstStyle/>
          <a:p>
            <a:pPr algn="l" indent="0" marL="0">
              <a:lnSpc>
                <a:spcPts val="4850"/>
              </a:lnSpc>
              <a:buNone/>
            </a:pPr>
            <a:r>
              <a:rPr lang="en-US" sz="3900" b="1" dirty="0">
                <a:solidFill>
                  <a:srgbClr val="282824"/>
                </a:solidFill>
                <a:latin typeface="Lato Bold" pitchFamily="34" charset="0"/>
                <a:ea typeface="Lato Bold" pitchFamily="34" charset="-122"/>
                <a:cs typeface="Lato Bold" pitchFamily="34" charset="-120"/>
              </a:rPr>
              <a:t>Hadoop Origins: From Nutch to a Big Data Pioneer</a:t>
            </a:r>
            <a:endParaRPr lang="en-US" sz="3900" dirty="0"/>
          </a:p>
        </p:txBody>
      </p:sp>
      <p:sp>
        <p:nvSpPr>
          <p:cNvPr id="3" name="Text 1"/>
          <p:cNvSpPr/>
          <p:nvPr/>
        </p:nvSpPr>
        <p:spPr>
          <a:xfrm>
            <a:off x="793790" y="174438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The story of Hadoop begins in </a:t>
            </a:r>
            <a:pPr algn="l" indent="0" marL="0">
              <a:lnSpc>
                <a:spcPts val="2500"/>
              </a:lnSpc>
              <a:buNone/>
            </a:pPr>
            <a:r>
              <a:rPr lang="en-US" sz="1550" b="1" dirty="0">
                <a:solidFill>
                  <a:srgbClr val="4A4A45"/>
                </a:solidFill>
                <a:latin typeface="Lato" pitchFamily="34" charset="0"/>
                <a:ea typeface="Lato" pitchFamily="34" charset="-122"/>
                <a:cs typeface="Lato" pitchFamily="34" charset="-120"/>
              </a:rPr>
              <a:t>2002</a:t>
            </a:r>
            <a:pPr algn="l" indent="0" marL="0">
              <a:lnSpc>
                <a:spcPts val="2500"/>
              </a:lnSpc>
              <a:buNone/>
            </a:pPr>
            <a:r>
              <a:rPr lang="en-US" sz="1550" dirty="0">
                <a:solidFill>
                  <a:srgbClr val="4A4A45"/>
                </a:solidFill>
                <a:latin typeface="Lato" pitchFamily="34" charset="0"/>
                <a:ea typeface="Lato" pitchFamily="34" charset="-122"/>
                <a:cs typeface="Lato" pitchFamily="34" charset="-120"/>
              </a:rPr>
              <a:t> with </a:t>
            </a:r>
            <a:pPr algn="l" indent="0" marL="0">
              <a:lnSpc>
                <a:spcPts val="2500"/>
              </a:lnSpc>
              <a:buNone/>
            </a:pPr>
            <a:r>
              <a:rPr lang="en-US" sz="1550" b="1" dirty="0">
                <a:solidFill>
                  <a:srgbClr val="4A4A45"/>
                </a:solidFill>
                <a:latin typeface="Lato" pitchFamily="34" charset="0"/>
                <a:ea typeface="Lato" pitchFamily="34" charset="-122"/>
                <a:cs typeface="Lato" pitchFamily="34" charset="-120"/>
              </a:rPr>
              <a:t>Doug Cutting</a:t>
            </a:r>
            <a:pPr algn="l" indent="0" marL="0">
              <a:lnSpc>
                <a:spcPts val="2500"/>
              </a:lnSpc>
              <a:buNone/>
            </a:pPr>
            <a:r>
              <a:rPr lang="en-US" sz="1550" dirty="0">
                <a:solidFill>
                  <a:srgbClr val="4A4A45"/>
                </a:solidFill>
                <a:latin typeface="Lato" pitchFamily="34" charset="0"/>
                <a:ea typeface="Lato" pitchFamily="34" charset="-122"/>
                <a:cs typeface="Lato" pitchFamily="34" charset="-120"/>
              </a:rPr>
              <a:t> and </a:t>
            </a:r>
            <a:pPr algn="l" indent="0" marL="0">
              <a:lnSpc>
                <a:spcPts val="2500"/>
              </a:lnSpc>
              <a:buNone/>
            </a:pPr>
            <a:r>
              <a:rPr lang="en-US" sz="1550" b="1" dirty="0">
                <a:solidFill>
                  <a:srgbClr val="4A4A45"/>
                </a:solidFill>
                <a:latin typeface="Lato" pitchFamily="34" charset="0"/>
                <a:ea typeface="Lato" pitchFamily="34" charset="-122"/>
                <a:cs typeface="Lato" pitchFamily="34" charset="-120"/>
              </a:rPr>
              <a:t>Mike Cafarella</a:t>
            </a:r>
            <a:pPr algn="l" indent="0" marL="0">
              <a:lnSpc>
                <a:spcPts val="2500"/>
              </a:lnSpc>
              <a:buNone/>
            </a:pPr>
            <a:r>
              <a:rPr lang="en-US" sz="1550" dirty="0">
                <a:solidFill>
                  <a:srgbClr val="4A4A45"/>
                </a:solidFill>
                <a:latin typeface="Lato" pitchFamily="34" charset="0"/>
                <a:ea typeface="Lato" pitchFamily="34" charset="-122"/>
                <a:cs typeface="Lato" pitchFamily="34" charset="-120"/>
              </a:rPr>
              <a:t>, who embarked on the </a:t>
            </a:r>
            <a:pPr algn="l" indent="0" marL="0">
              <a:lnSpc>
                <a:spcPts val="2500"/>
              </a:lnSpc>
              <a:buNone/>
            </a:pPr>
            <a:r>
              <a:rPr lang="en-US" sz="1550" b="1" dirty="0">
                <a:solidFill>
                  <a:srgbClr val="4A4A45"/>
                </a:solidFill>
                <a:latin typeface="Lato" pitchFamily="34" charset="0"/>
                <a:ea typeface="Lato" pitchFamily="34" charset="-122"/>
                <a:cs typeface="Lato" pitchFamily="34" charset="-120"/>
              </a:rPr>
              <a:t>Nutch</a:t>
            </a:r>
            <a:pPr algn="l" indent="0" marL="0">
              <a:lnSpc>
                <a:spcPts val="2500"/>
              </a:lnSpc>
              <a:buNone/>
            </a:pPr>
            <a:r>
              <a:rPr lang="en-US" sz="1550" dirty="0">
                <a:solidFill>
                  <a:srgbClr val="4A4A45"/>
                </a:solidFill>
                <a:latin typeface="Lato" pitchFamily="34" charset="0"/>
                <a:ea typeface="Lato" pitchFamily="34" charset="-122"/>
                <a:cs typeface="Lato" pitchFamily="34" charset="-120"/>
              </a:rPr>
              <a:t> project, an ambitious open-source web search engine.</a:t>
            </a:r>
            <a:endParaRPr lang="en-US" sz="1550" dirty="0"/>
          </a:p>
        </p:txBody>
      </p:sp>
      <p:sp>
        <p:nvSpPr>
          <p:cNvPr id="4" name="Shape 2"/>
          <p:cNvSpPr/>
          <p:nvPr/>
        </p:nvSpPr>
        <p:spPr>
          <a:xfrm>
            <a:off x="7303770" y="2602706"/>
            <a:ext cx="22860" cy="4899422"/>
          </a:xfrm>
          <a:prstGeom prst="roundRect">
            <a:avLst>
              <a:gd name="adj" fmla="val 130232"/>
            </a:avLst>
          </a:prstGeom>
          <a:solidFill>
            <a:srgbClr val="CBC5B8"/>
          </a:solidFill>
          <a:ln/>
        </p:spPr>
      </p:sp>
      <p:sp>
        <p:nvSpPr>
          <p:cNvPr id="5" name="Shape 3"/>
          <p:cNvSpPr/>
          <p:nvPr/>
        </p:nvSpPr>
        <p:spPr>
          <a:xfrm>
            <a:off x="6519505" y="2814518"/>
            <a:ext cx="595313" cy="22860"/>
          </a:xfrm>
          <a:prstGeom prst="roundRect">
            <a:avLst>
              <a:gd name="adj" fmla="val 130232"/>
            </a:avLst>
          </a:prstGeom>
          <a:solidFill>
            <a:srgbClr val="CBC5B8"/>
          </a:solidFill>
          <a:ln/>
        </p:spPr>
      </p:sp>
      <p:sp>
        <p:nvSpPr>
          <p:cNvPr id="6" name="Shape 4"/>
          <p:cNvSpPr/>
          <p:nvPr/>
        </p:nvSpPr>
        <p:spPr>
          <a:xfrm>
            <a:off x="7091958" y="2602706"/>
            <a:ext cx="446484" cy="446484"/>
          </a:xfrm>
          <a:prstGeom prst="roundRect">
            <a:avLst>
              <a:gd name="adj" fmla="val 6668"/>
            </a:avLst>
          </a:prstGeom>
          <a:solidFill>
            <a:srgbClr val="E5DFD2"/>
          </a:solidFill>
          <a:ln/>
        </p:spPr>
      </p:sp>
      <p:sp>
        <p:nvSpPr>
          <p:cNvPr id="7" name="Text 5"/>
          <p:cNvSpPr/>
          <p:nvPr/>
        </p:nvSpPr>
        <p:spPr>
          <a:xfrm>
            <a:off x="7166372" y="2639913"/>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A4A45"/>
                </a:solidFill>
                <a:latin typeface="Lato Bold" pitchFamily="34" charset="0"/>
                <a:ea typeface="Lato Bold" pitchFamily="34" charset="-122"/>
                <a:cs typeface="Lato Bold" pitchFamily="34" charset="-120"/>
              </a:rPr>
              <a:t>1</a:t>
            </a:r>
            <a:endParaRPr lang="en-US" sz="2300" dirty="0"/>
          </a:p>
        </p:txBody>
      </p:sp>
      <p:sp>
        <p:nvSpPr>
          <p:cNvPr id="8" name="Text 6"/>
          <p:cNvSpPr/>
          <p:nvPr/>
        </p:nvSpPr>
        <p:spPr>
          <a:xfrm>
            <a:off x="3842028" y="2670929"/>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2002: Nutch Genesis</a:t>
            </a:r>
            <a:endParaRPr lang="en-US" sz="1950" dirty="0"/>
          </a:p>
        </p:txBody>
      </p:sp>
      <p:sp>
        <p:nvSpPr>
          <p:cNvPr id="9" name="Text 7"/>
          <p:cNvSpPr/>
          <p:nvPr/>
        </p:nvSpPr>
        <p:spPr>
          <a:xfrm>
            <a:off x="793790" y="3100149"/>
            <a:ext cx="5529143" cy="952619"/>
          </a:xfrm>
          <a:prstGeom prst="rect">
            <a:avLst/>
          </a:prstGeom>
          <a:noFill/>
          <a:ln/>
        </p:spPr>
        <p:txBody>
          <a:bodyPr wrap="square" lIns="0" tIns="0" rIns="0" bIns="0" rtlCol="0" anchor="t"/>
          <a:lstStyle/>
          <a:p>
            <a:pPr algn="r" indent="0" marL="0">
              <a:lnSpc>
                <a:spcPts val="2500"/>
              </a:lnSpc>
              <a:buNone/>
            </a:pPr>
            <a:r>
              <a:rPr lang="en-US" sz="1550" dirty="0">
                <a:solidFill>
                  <a:srgbClr val="4A4A45"/>
                </a:solidFill>
                <a:latin typeface="Lato" pitchFamily="34" charset="0"/>
                <a:ea typeface="Lato" pitchFamily="34" charset="-122"/>
                <a:cs typeface="Lato" pitchFamily="34" charset="-120"/>
              </a:rPr>
              <a:t>Doug Cutting and Mike Cafarella initiate Nutch, an open-source web search engine, laying the groundwork for distributed data processing.</a:t>
            </a:r>
            <a:endParaRPr lang="en-US" sz="1550" dirty="0"/>
          </a:p>
        </p:txBody>
      </p:sp>
      <p:sp>
        <p:nvSpPr>
          <p:cNvPr id="10" name="Shape 8"/>
          <p:cNvSpPr/>
          <p:nvPr/>
        </p:nvSpPr>
        <p:spPr>
          <a:xfrm>
            <a:off x="7515582" y="4005143"/>
            <a:ext cx="595313" cy="22860"/>
          </a:xfrm>
          <a:prstGeom prst="roundRect">
            <a:avLst>
              <a:gd name="adj" fmla="val 130232"/>
            </a:avLst>
          </a:prstGeom>
          <a:solidFill>
            <a:srgbClr val="CBC5B8"/>
          </a:solidFill>
          <a:ln/>
        </p:spPr>
      </p:sp>
      <p:sp>
        <p:nvSpPr>
          <p:cNvPr id="11" name="Shape 9"/>
          <p:cNvSpPr/>
          <p:nvPr/>
        </p:nvSpPr>
        <p:spPr>
          <a:xfrm>
            <a:off x="7091958" y="3793331"/>
            <a:ext cx="446484" cy="446484"/>
          </a:xfrm>
          <a:prstGeom prst="roundRect">
            <a:avLst>
              <a:gd name="adj" fmla="val 6668"/>
            </a:avLst>
          </a:prstGeom>
          <a:solidFill>
            <a:srgbClr val="E5DFD2"/>
          </a:solidFill>
          <a:ln/>
        </p:spPr>
      </p:sp>
      <p:sp>
        <p:nvSpPr>
          <p:cNvPr id="12" name="Text 10"/>
          <p:cNvSpPr/>
          <p:nvPr/>
        </p:nvSpPr>
        <p:spPr>
          <a:xfrm>
            <a:off x="7166372" y="3830538"/>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A4A45"/>
                </a:solidFill>
                <a:latin typeface="Lato Bold" pitchFamily="34" charset="0"/>
                <a:ea typeface="Lato Bold" pitchFamily="34" charset="-122"/>
                <a:cs typeface="Lato Bold" pitchFamily="34" charset="-120"/>
              </a:rPr>
              <a:t>2</a:t>
            </a:r>
            <a:endParaRPr lang="en-US" sz="2300" dirty="0"/>
          </a:p>
        </p:txBody>
      </p:sp>
      <p:sp>
        <p:nvSpPr>
          <p:cNvPr id="13" name="Text 11"/>
          <p:cNvSpPr/>
          <p:nvPr/>
        </p:nvSpPr>
        <p:spPr>
          <a:xfrm>
            <a:off x="8307467" y="3861554"/>
            <a:ext cx="2571750" cy="310158"/>
          </a:xfrm>
          <a:prstGeom prst="rect">
            <a:avLst/>
          </a:prstGeom>
          <a:noFill/>
          <a:ln/>
        </p:spPr>
        <p:txBody>
          <a:bodyPr wrap="non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2005: Hadoop Emerges</a:t>
            </a:r>
            <a:endParaRPr lang="en-US" sz="1950" dirty="0"/>
          </a:p>
        </p:txBody>
      </p:sp>
      <p:sp>
        <p:nvSpPr>
          <p:cNvPr id="14" name="Text 12"/>
          <p:cNvSpPr/>
          <p:nvPr/>
        </p:nvSpPr>
        <p:spPr>
          <a:xfrm>
            <a:off x="8307467" y="4290774"/>
            <a:ext cx="5529143" cy="95261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Inspired by Google's groundbreaking papers on Google File System and MapReduce, Hadoop is spun off from Nutch to handle large-scale data processing.</a:t>
            </a:r>
            <a:endParaRPr lang="en-US" sz="1550" dirty="0"/>
          </a:p>
        </p:txBody>
      </p:sp>
      <p:sp>
        <p:nvSpPr>
          <p:cNvPr id="15" name="Shape 13"/>
          <p:cNvSpPr/>
          <p:nvPr/>
        </p:nvSpPr>
        <p:spPr>
          <a:xfrm>
            <a:off x="6519505" y="5031462"/>
            <a:ext cx="595313" cy="22860"/>
          </a:xfrm>
          <a:prstGeom prst="roundRect">
            <a:avLst>
              <a:gd name="adj" fmla="val 130232"/>
            </a:avLst>
          </a:prstGeom>
          <a:solidFill>
            <a:srgbClr val="CBC5B8"/>
          </a:solidFill>
          <a:ln/>
        </p:spPr>
      </p:sp>
      <p:sp>
        <p:nvSpPr>
          <p:cNvPr id="16" name="Shape 14"/>
          <p:cNvSpPr/>
          <p:nvPr/>
        </p:nvSpPr>
        <p:spPr>
          <a:xfrm>
            <a:off x="7091958" y="4819650"/>
            <a:ext cx="446484" cy="446484"/>
          </a:xfrm>
          <a:prstGeom prst="roundRect">
            <a:avLst>
              <a:gd name="adj" fmla="val 6668"/>
            </a:avLst>
          </a:prstGeom>
          <a:solidFill>
            <a:srgbClr val="E5DFD2"/>
          </a:solidFill>
          <a:ln/>
        </p:spPr>
      </p:sp>
      <p:sp>
        <p:nvSpPr>
          <p:cNvPr id="17" name="Text 15"/>
          <p:cNvSpPr/>
          <p:nvPr/>
        </p:nvSpPr>
        <p:spPr>
          <a:xfrm>
            <a:off x="7166372" y="4856857"/>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A4A45"/>
                </a:solidFill>
                <a:latin typeface="Lato Bold" pitchFamily="34" charset="0"/>
                <a:ea typeface="Lato Bold" pitchFamily="34" charset="-122"/>
                <a:cs typeface="Lato Bold" pitchFamily="34" charset="-120"/>
              </a:rPr>
              <a:t>3</a:t>
            </a:r>
            <a:endParaRPr lang="en-US" sz="2300" dirty="0"/>
          </a:p>
        </p:txBody>
      </p:sp>
      <p:sp>
        <p:nvSpPr>
          <p:cNvPr id="18" name="Text 16"/>
          <p:cNvSpPr/>
          <p:nvPr/>
        </p:nvSpPr>
        <p:spPr>
          <a:xfrm>
            <a:off x="3842028" y="4887873"/>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Name &amp; Adoption</a:t>
            </a:r>
            <a:endParaRPr lang="en-US" sz="1950" dirty="0"/>
          </a:p>
        </p:txBody>
      </p:sp>
      <p:sp>
        <p:nvSpPr>
          <p:cNvPr id="19" name="Text 17"/>
          <p:cNvSpPr/>
          <p:nvPr/>
        </p:nvSpPr>
        <p:spPr>
          <a:xfrm>
            <a:off x="793790" y="5317093"/>
            <a:ext cx="5529143" cy="952619"/>
          </a:xfrm>
          <a:prstGeom prst="rect">
            <a:avLst/>
          </a:prstGeom>
          <a:noFill/>
          <a:ln/>
        </p:spPr>
        <p:txBody>
          <a:bodyPr wrap="square" lIns="0" tIns="0" rIns="0" bIns="0" rtlCol="0" anchor="t"/>
          <a:lstStyle/>
          <a:p>
            <a:pPr algn="r" indent="0" marL="0">
              <a:lnSpc>
                <a:spcPts val="2500"/>
              </a:lnSpc>
              <a:buNone/>
            </a:pPr>
            <a:r>
              <a:rPr lang="en-US" sz="1550" dirty="0">
                <a:solidFill>
                  <a:srgbClr val="4A4A45"/>
                </a:solidFill>
                <a:latin typeface="Lato" pitchFamily="34" charset="0"/>
                <a:ea typeface="Lato" pitchFamily="34" charset="-122"/>
                <a:cs typeface="Lato" pitchFamily="34" charset="-120"/>
              </a:rPr>
              <a:t>Named after Cutting's son's toy elephant, Hadoop quickly gains traction, becoming an Apache project in 2008. Yahoo plays a crucial role in its early development and widespread adoption.</a:t>
            </a:r>
            <a:endParaRPr lang="en-US" sz="1550" dirty="0"/>
          </a:p>
        </p:txBody>
      </p:sp>
      <p:sp>
        <p:nvSpPr>
          <p:cNvPr id="20" name="Shape 18"/>
          <p:cNvSpPr/>
          <p:nvPr/>
        </p:nvSpPr>
        <p:spPr>
          <a:xfrm>
            <a:off x="7515582" y="6057900"/>
            <a:ext cx="595313" cy="22860"/>
          </a:xfrm>
          <a:prstGeom prst="roundRect">
            <a:avLst>
              <a:gd name="adj" fmla="val 130232"/>
            </a:avLst>
          </a:prstGeom>
          <a:solidFill>
            <a:srgbClr val="CBC5B8"/>
          </a:solidFill>
          <a:ln/>
        </p:spPr>
      </p:sp>
      <p:sp>
        <p:nvSpPr>
          <p:cNvPr id="21" name="Shape 19"/>
          <p:cNvSpPr/>
          <p:nvPr/>
        </p:nvSpPr>
        <p:spPr>
          <a:xfrm>
            <a:off x="7091958" y="5846088"/>
            <a:ext cx="446484" cy="446484"/>
          </a:xfrm>
          <a:prstGeom prst="roundRect">
            <a:avLst>
              <a:gd name="adj" fmla="val 6668"/>
            </a:avLst>
          </a:prstGeom>
          <a:solidFill>
            <a:srgbClr val="E5DFD2"/>
          </a:solidFill>
          <a:ln/>
        </p:spPr>
      </p:sp>
      <p:sp>
        <p:nvSpPr>
          <p:cNvPr id="22" name="Text 20"/>
          <p:cNvSpPr/>
          <p:nvPr/>
        </p:nvSpPr>
        <p:spPr>
          <a:xfrm>
            <a:off x="7166372" y="5883295"/>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A4A45"/>
                </a:solidFill>
                <a:latin typeface="Lato Bold" pitchFamily="34" charset="0"/>
                <a:ea typeface="Lato Bold" pitchFamily="34" charset="-122"/>
                <a:cs typeface="Lato Bold" pitchFamily="34" charset="-120"/>
              </a:rPr>
              <a:t>4</a:t>
            </a:r>
            <a:endParaRPr lang="en-US" sz="2300" dirty="0"/>
          </a:p>
        </p:txBody>
      </p:sp>
      <p:sp>
        <p:nvSpPr>
          <p:cNvPr id="23" name="Text 21"/>
          <p:cNvSpPr/>
          <p:nvPr/>
        </p:nvSpPr>
        <p:spPr>
          <a:xfrm>
            <a:off x="8307467" y="591431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A New Era</a:t>
            </a:r>
            <a:endParaRPr lang="en-US" sz="1950" dirty="0"/>
          </a:p>
        </p:txBody>
      </p:sp>
      <p:sp>
        <p:nvSpPr>
          <p:cNvPr id="24" name="Text 22"/>
          <p:cNvSpPr/>
          <p:nvPr/>
        </p:nvSpPr>
        <p:spPr>
          <a:xfrm>
            <a:off x="8307467" y="6343531"/>
            <a:ext cx="5529143" cy="63507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Hadoop establishes itself as the leading platform for processing and storing Big Data, changing the landscape of data analytics.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13817"/>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282824"/>
                </a:solidFill>
                <a:latin typeface="Lato Bold" pitchFamily="34" charset="0"/>
                <a:ea typeface="Lato Bold" pitchFamily="34" charset="-122"/>
                <a:cs typeface="Lato Bold" pitchFamily="34" charset="-120"/>
              </a:rPr>
              <a:t>Hadoop’s Core Architecture: Distributed Storage and Processing</a:t>
            </a:r>
            <a:endParaRPr lang="en-US" sz="3900" dirty="0"/>
          </a:p>
        </p:txBody>
      </p:sp>
      <p:sp>
        <p:nvSpPr>
          <p:cNvPr id="3" name="Text 1"/>
          <p:cNvSpPr/>
          <p:nvPr/>
        </p:nvSpPr>
        <p:spPr>
          <a:xfrm>
            <a:off x="2254091" y="2947273"/>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HDFS</a:t>
            </a:r>
            <a:endParaRPr lang="en-US" sz="1950" dirty="0"/>
          </a:p>
        </p:txBody>
      </p:sp>
      <p:sp>
        <p:nvSpPr>
          <p:cNvPr id="4" name="Text 2"/>
          <p:cNvSpPr/>
          <p:nvPr/>
        </p:nvSpPr>
        <p:spPr>
          <a:xfrm>
            <a:off x="793790" y="3376493"/>
            <a:ext cx="3941207" cy="952619"/>
          </a:xfrm>
          <a:prstGeom prst="rect">
            <a:avLst/>
          </a:prstGeom>
          <a:noFill/>
          <a:ln/>
        </p:spPr>
        <p:txBody>
          <a:bodyPr wrap="square" lIns="0" tIns="0" rIns="0" bIns="0" rtlCol="0" anchor="t"/>
          <a:lstStyle/>
          <a:p>
            <a:pPr algn="r" indent="0" marL="0">
              <a:lnSpc>
                <a:spcPts val="2500"/>
              </a:lnSpc>
              <a:buNone/>
            </a:pPr>
            <a:r>
              <a:rPr lang="en-US" sz="1550" dirty="0">
                <a:solidFill>
                  <a:srgbClr val="4A4A45"/>
                </a:solidFill>
                <a:latin typeface="Lato" pitchFamily="34" charset="0"/>
                <a:ea typeface="Lato" pitchFamily="34" charset="-122"/>
                <a:cs typeface="Lato" pitchFamily="34" charset="-120"/>
              </a:rPr>
              <a:t>Stores huge datasets by splitting files into blocks across commodity hardware nodes, ensuring reliability and throughput.</a:t>
            </a:r>
            <a:endParaRPr lang="en-US" sz="1550" dirty="0"/>
          </a:p>
        </p:txBody>
      </p:sp>
      <p:pic>
        <p:nvPicPr>
          <p:cNvPr id="5" name="Image 0" descr="preencoded.png">    </p:cNvPr>
          <p:cNvPicPr>
            <a:picLocks noChangeAspect="1"/>
          </p:cNvPicPr>
          <p:nvPr/>
        </p:nvPicPr>
        <p:blipFill>
          <a:blip r:embed="rId1"/>
          <a:stretch>
            <a:fillRect/>
          </a:stretch>
        </p:blipFill>
        <p:spPr>
          <a:xfrm>
            <a:off x="5032653" y="2650808"/>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7864" y="3477518"/>
            <a:ext cx="296942" cy="296942"/>
          </a:xfrm>
          <a:prstGeom prst="rect">
            <a:avLst/>
          </a:prstGeom>
        </p:spPr>
      </p:pic>
      <p:sp>
        <p:nvSpPr>
          <p:cNvPr id="7" name="Text 3"/>
          <p:cNvSpPr/>
          <p:nvPr/>
        </p:nvSpPr>
        <p:spPr>
          <a:xfrm>
            <a:off x="9895284" y="294727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MapReduce</a:t>
            </a:r>
            <a:endParaRPr lang="en-US" sz="1950" dirty="0"/>
          </a:p>
        </p:txBody>
      </p:sp>
      <p:sp>
        <p:nvSpPr>
          <p:cNvPr id="8" name="Text 4"/>
          <p:cNvSpPr/>
          <p:nvPr/>
        </p:nvSpPr>
        <p:spPr>
          <a:xfrm>
            <a:off x="9895284" y="3376493"/>
            <a:ext cx="3941326" cy="95261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A programming model that processes data in parallel, mapping tasks and reducing results for efficient batch processing.</a:t>
            </a:r>
            <a:endParaRPr lang="en-US" sz="1550" dirty="0"/>
          </a:p>
        </p:txBody>
      </p:sp>
      <p:pic>
        <p:nvPicPr>
          <p:cNvPr id="9" name="Image 2" descr="preencoded.png">    </p:cNvPr>
          <p:cNvPicPr>
            <a:picLocks noChangeAspect="1"/>
          </p:cNvPicPr>
          <p:nvPr/>
        </p:nvPicPr>
        <p:blipFill>
          <a:blip r:embed="rId4"/>
          <a:stretch>
            <a:fillRect/>
          </a:stretch>
        </p:blipFill>
        <p:spPr>
          <a:xfrm>
            <a:off x="5032653" y="2650808"/>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3738" y="3866019"/>
            <a:ext cx="296942" cy="296942"/>
          </a:xfrm>
          <a:prstGeom prst="rect">
            <a:avLst/>
          </a:prstGeom>
        </p:spPr>
      </p:pic>
      <p:sp>
        <p:nvSpPr>
          <p:cNvPr id="11" name="Text 5"/>
          <p:cNvSpPr/>
          <p:nvPr/>
        </p:nvSpPr>
        <p:spPr>
          <a:xfrm>
            <a:off x="9895284" y="537864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YARN</a:t>
            </a:r>
            <a:endParaRPr lang="en-US" sz="1950" dirty="0"/>
          </a:p>
        </p:txBody>
      </p:sp>
      <p:sp>
        <p:nvSpPr>
          <p:cNvPr id="12" name="Text 6"/>
          <p:cNvSpPr/>
          <p:nvPr/>
        </p:nvSpPr>
        <p:spPr>
          <a:xfrm>
            <a:off x="9895284" y="5807869"/>
            <a:ext cx="3941326" cy="952619"/>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Manages cluster resources and schedules jobs, enabling multiple processing engines to coexist and utilize resources efficiently.</a:t>
            </a:r>
            <a:endParaRPr lang="en-US" sz="1550" dirty="0"/>
          </a:p>
        </p:txBody>
      </p:sp>
      <p:pic>
        <p:nvPicPr>
          <p:cNvPr id="13" name="Image 4" descr="preencoded.png">    </p:cNvPr>
          <p:cNvPicPr>
            <a:picLocks noChangeAspect="1"/>
          </p:cNvPicPr>
          <p:nvPr/>
        </p:nvPicPr>
        <p:blipFill>
          <a:blip r:embed="rId7"/>
          <a:stretch>
            <a:fillRect/>
          </a:stretch>
        </p:blipFill>
        <p:spPr>
          <a:xfrm>
            <a:off x="5032653" y="2650808"/>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5237" y="6091892"/>
            <a:ext cx="296942" cy="296942"/>
          </a:xfrm>
          <a:prstGeom prst="rect">
            <a:avLst/>
          </a:prstGeom>
        </p:spPr>
      </p:pic>
      <p:sp>
        <p:nvSpPr>
          <p:cNvPr id="15" name="Text 7"/>
          <p:cNvSpPr/>
          <p:nvPr/>
        </p:nvSpPr>
        <p:spPr>
          <a:xfrm>
            <a:off x="2254091" y="5219819"/>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Hadoop Common</a:t>
            </a:r>
            <a:endParaRPr lang="en-US" sz="1950" dirty="0"/>
          </a:p>
        </p:txBody>
      </p:sp>
      <p:sp>
        <p:nvSpPr>
          <p:cNvPr id="16" name="Text 8"/>
          <p:cNvSpPr/>
          <p:nvPr/>
        </p:nvSpPr>
        <p:spPr>
          <a:xfrm>
            <a:off x="793790" y="5649039"/>
            <a:ext cx="3941207" cy="1270159"/>
          </a:xfrm>
          <a:prstGeom prst="rect">
            <a:avLst/>
          </a:prstGeom>
          <a:noFill/>
          <a:ln/>
        </p:spPr>
        <p:txBody>
          <a:bodyPr wrap="square" lIns="0" tIns="0" rIns="0" bIns="0" rtlCol="0" anchor="t"/>
          <a:lstStyle/>
          <a:p>
            <a:pPr algn="r" indent="0" marL="0">
              <a:lnSpc>
                <a:spcPts val="2500"/>
              </a:lnSpc>
              <a:buNone/>
            </a:pPr>
            <a:r>
              <a:rPr lang="en-US" sz="1550" dirty="0">
                <a:solidFill>
                  <a:srgbClr val="4A4A45"/>
                </a:solidFill>
                <a:latin typeface="Lato" pitchFamily="34" charset="0"/>
                <a:ea typeface="Lato" pitchFamily="34" charset="-122"/>
                <a:cs typeface="Lato" pitchFamily="34" charset="-120"/>
              </a:rPr>
              <a:t>Provides shared utilities and libraries that support the other core components, forming the foundational layer of the Hadoop ecosystem.</a:t>
            </a:r>
            <a:endParaRPr lang="en-US" sz="1550" dirty="0"/>
          </a:p>
        </p:txBody>
      </p:sp>
      <p:pic>
        <p:nvPicPr>
          <p:cNvPr id="17" name="Image 6" descr="preencoded.png">    </p:cNvPr>
          <p:cNvPicPr>
            <a:picLocks noChangeAspect="1"/>
          </p:cNvPicPr>
          <p:nvPr/>
        </p:nvPicPr>
        <p:blipFill>
          <a:blip r:embed="rId10"/>
          <a:stretch>
            <a:fillRect/>
          </a:stretch>
        </p:blipFill>
        <p:spPr>
          <a:xfrm>
            <a:off x="5032653" y="2650808"/>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9363" y="5703391"/>
            <a:ext cx="296942" cy="2969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0925" y="502444"/>
            <a:ext cx="8178641" cy="571024"/>
          </a:xfrm>
          <a:prstGeom prst="rect">
            <a:avLst/>
          </a:prstGeom>
          <a:noFill/>
          <a:ln/>
        </p:spPr>
        <p:txBody>
          <a:bodyPr wrap="none" lIns="0" tIns="0" rIns="0" bIns="0" rtlCol="0" anchor="t"/>
          <a:lstStyle/>
          <a:p>
            <a:pPr algn="l" indent="0" marL="0">
              <a:lnSpc>
                <a:spcPts val="4450"/>
              </a:lnSpc>
              <a:buNone/>
            </a:pPr>
            <a:r>
              <a:rPr lang="en-US" sz="3550" b="1" dirty="0">
                <a:solidFill>
                  <a:srgbClr val="282824"/>
                </a:solidFill>
                <a:latin typeface="Lato Bold" pitchFamily="34" charset="0"/>
                <a:ea typeface="Lato Bold" pitchFamily="34" charset="-122"/>
                <a:cs typeface="Lato Bold" pitchFamily="34" charset="-120"/>
              </a:rPr>
              <a:t>HDFS: The Backbone of Hadoop Storage</a:t>
            </a:r>
            <a:endParaRPr lang="en-US" sz="3550" dirty="0"/>
          </a:p>
        </p:txBody>
      </p:sp>
      <p:pic>
        <p:nvPicPr>
          <p:cNvPr id="3" name="Image 0" descr="preencoded.png">    </p:cNvPr>
          <p:cNvPicPr>
            <a:picLocks noChangeAspect="1"/>
          </p:cNvPicPr>
          <p:nvPr/>
        </p:nvPicPr>
        <p:blipFill>
          <a:blip r:embed="rId1"/>
          <a:stretch>
            <a:fillRect/>
          </a:stretch>
        </p:blipFill>
        <p:spPr>
          <a:xfrm>
            <a:off x="730925" y="1553051"/>
            <a:ext cx="6361390" cy="6361390"/>
          </a:xfrm>
          <a:prstGeom prst="rect">
            <a:avLst/>
          </a:prstGeom>
        </p:spPr>
      </p:pic>
      <p:sp>
        <p:nvSpPr>
          <p:cNvPr id="4" name="Text 1"/>
          <p:cNvSpPr/>
          <p:nvPr/>
        </p:nvSpPr>
        <p:spPr>
          <a:xfrm>
            <a:off x="7545705" y="1511975"/>
            <a:ext cx="6361390" cy="877253"/>
          </a:xfrm>
          <a:prstGeom prst="rect">
            <a:avLst/>
          </a:prstGeom>
          <a:noFill/>
          <a:ln/>
        </p:spPr>
        <p:txBody>
          <a:bodyPr wrap="square" lIns="0" tIns="0" rIns="0" bIns="0" rtlCol="0" anchor="t"/>
          <a:lstStyle/>
          <a:p>
            <a:pPr algn="l" indent="0" marL="0">
              <a:lnSpc>
                <a:spcPts val="2300"/>
              </a:lnSpc>
              <a:buNone/>
            </a:pPr>
            <a:r>
              <a:rPr lang="en-US" sz="1400" dirty="0">
                <a:solidFill>
                  <a:srgbClr val="4A4A45"/>
                </a:solidFill>
                <a:latin typeface="Lato" pitchFamily="34" charset="0"/>
                <a:ea typeface="Lato" pitchFamily="34" charset="-122"/>
                <a:cs typeface="Lato" pitchFamily="34" charset="-120"/>
              </a:rPr>
              <a:t>The </a:t>
            </a:r>
            <a:pPr algn="l" indent="0" marL="0">
              <a:lnSpc>
                <a:spcPts val="2300"/>
              </a:lnSpc>
              <a:buNone/>
            </a:pPr>
            <a:r>
              <a:rPr lang="en-US" sz="1400" b="1" dirty="0">
                <a:solidFill>
                  <a:srgbClr val="4A4A45"/>
                </a:solidFill>
                <a:latin typeface="Lato" pitchFamily="34" charset="0"/>
                <a:ea typeface="Lato" pitchFamily="34" charset="-122"/>
                <a:cs typeface="Lato" pitchFamily="34" charset="-120"/>
              </a:rPr>
              <a:t>Hadoop Distributed File System (HDFS)</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is the primary storage component of Hadoop, fundamentally altering how large files are stored and accessed. Its design principles are rooted in two key concepts:</a:t>
            </a:r>
            <a:endParaRPr lang="en-US" sz="1400" dirty="0"/>
          </a:p>
        </p:txBody>
      </p:sp>
      <p:sp>
        <p:nvSpPr>
          <p:cNvPr id="5" name="Text 2"/>
          <p:cNvSpPr/>
          <p:nvPr/>
        </p:nvSpPr>
        <p:spPr>
          <a:xfrm>
            <a:off x="7545705" y="2553652"/>
            <a:ext cx="6361390" cy="877253"/>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A4A45"/>
                </a:solidFill>
                <a:latin typeface="Lato" pitchFamily="34" charset="0"/>
                <a:ea typeface="Lato" pitchFamily="34" charset="-122"/>
                <a:cs typeface="Lato" pitchFamily="34" charset="-120"/>
              </a:rPr>
              <a:t>Fault Tolerance:</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Data is automatically replicated across multiple machines, ensuring that the system can recover from hardware failures without data loss.</a:t>
            </a:r>
            <a:endParaRPr lang="en-US" sz="1400" dirty="0"/>
          </a:p>
        </p:txBody>
      </p:sp>
      <p:sp>
        <p:nvSpPr>
          <p:cNvPr id="6" name="Text 3"/>
          <p:cNvSpPr/>
          <p:nvPr/>
        </p:nvSpPr>
        <p:spPr>
          <a:xfrm>
            <a:off x="7545705" y="3494842"/>
            <a:ext cx="6361390" cy="584835"/>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A4A45"/>
                </a:solidFill>
                <a:latin typeface="Lato" pitchFamily="34" charset="0"/>
                <a:ea typeface="Lato" pitchFamily="34" charset="-122"/>
                <a:cs typeface="Lato" pitchFamily="34" charset="-120"/>
              </a:rPr>
              <a:t>High Throughput:</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Optimized for batch processing over large datasets, allowing for high data transfer rates, crucial for big data analytics.</a:t>
            </a:r>
            <a:endParaRPr lang="en-US" sz="1400" dirty="0"/>
          </a:p>
        </p:txBody>
      </p:sp>
      <p:sp>
        <p:nvSpPr>
          <p:cNvPr id="7" name="Text 4"/>
          <p:cNvSpPr/>
          <p:nvPr/>
        </p:nvSpPr>
        <p:spPr>
          <a:xfrm>
            <a:off x="7545705" y="4244102"/>
            <a:ext cx="6361390" cy="292418"/>
          </a:xfrm>
          <a:prstGeom prst="rect">
            <a:avLst/>
          </a:prstGeom>
          <a:noFill/>
          <a:ln/>
        </p:spPr>
        <p:txBody>
          <a:bodyPr wrap="none" lIns="0" tIns="0" rIns="0" bIns="0" rtlCol="0" anchor="t"/>
          <a:lstStyle/>
          <a:p>
            <a:pPr algn="l" indent="0" marL="0">
              <a:lnSpc>
                <a:spcPts val="2300"/>
              </a:lnSpc>
              <a:buNone/>
            </a:pPr>
            <a:r>
              <a:rPr lang="en-US" sz="1400" dirty="0">
                <a:solidFill>
                  <a:srgbClr val="4A4A45"/>
                </a:solidFill>
                <a:latin typeface="Lato" pitchFamily="34" charset="0"/>
                <a:ea typeface="Lato" pitchFamily="34" charset="-122"/>
                <a:cs typeface="Lato" pitchFamily="34" charset="-120"/>
              </a:rPr>
              <a:t>HDFS operates with two main types of nodes:</a:t>
            </a:r>
            <a:endParaRPr lang="en-US" sz="1400" dirty="0"/>
          </a:p>
        </p:txBody>
      </p:sp>
      <p:sp>
        <p:nvSpPr>
          <p:cNvPr id="8" name="Text 5"/>
          <p:cNvSpPr/>
          <p:nvPr/>
        </p:nvSpPr>
        <p:spPr>
          <a:xfrm>
            <a:off x="7545705" y="4700945"/>
            <a:ext cx="6361390" cy="584835"/>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A4A45"/>
                </a:solidFill>
                <a:latin typeface="Lato" pitchFamily="34" charset="0"/>
                <a:ea typeface="Lato" pitchFamily="34" charset="-122"/>
                <a:cs typeface="Lato" pitchFamily="34" charset="-120"/>
              </a:rPr>
              <a:t>NameNode:</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The master server that manages the file system metadata, such as file names, directories, and block locations.</a:t>
            </a:r>
            <a:endParaRPr lang="en-US" sz="1400" dirty="0"/>
          </a:p>
        </p:txBody>
      </p:sp>
      <p:sp>
        <p:nvSpPr>
          <p:cNvPr id="9" name="Text 6"/>
          <p:cNvSpPr/>
          <p:nvPr/>
        </p:nvSpPr>
        <p:spPr>
          <a:xfrm>
            <a:off x="7545705" y="5349716"/>
            <a:ext cx="6361390" cy="584835"/>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A4A45"/>
                </a:solidFill>
                <a:latin typeface="Lato" pitchFamily="34" charset="0"/>
                <a:ea typeface="Lato" pitchFamily="34" charset="-122"/>
                <a:cs typeface="Lato" pitchFamily="34" charset="-120"/>
              </a:rPr>
              <a:t>DataNodes:</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The worker nodes that store the actual data blocks, typically in sizes of 128MB or more, and handle read/write requests from clients.</a:t>
            </a:r>
            <a:endParaRPr lang="en-US" sz="1400" dirty="0"/>
          </a:p>
        </p:txBody>
      </p:sp>
      <p:sp>
        <p:nvSpPr>
          <p:cNvPr id="10" name="Text 7"/>
          <p:cNvSpPr/>
          <p:nvPr/>
        </p:nvSpPr>
        <p:spPr>
          <a:xfrm>
            <a:off x="7545705" y="6098977"/>
            <a:ext cx="6361390" cy="584835"/>
          </a:xfrm>
          <a:prstGeom prst="rect">
            <a:avLst/>
          </a:prstGeom>
          <a:noFill/>
          <a:ln/>
        </p:spPr>
        <p:txBody>
          <a:bodyPr wrap="square" lIns="0" tIns="0" rIns="0" bIns="0" rtlCol="0" anchor="t"/>
          <a:lstStyle/>
          <a:p>
            <a:pPr algn="l" indent="0" marL="0">
              <a:lnSpc>
                <a:spcPts val="2300"/>
              </a:lnSpc>
              <a:buNone/>
            </a:pPr>
            <a:r>
              <a:rPr lang="en-US" sz="1400" dirty="0">
                <a:solidFill>
                  <a:srgbClr val="4A4A45"/>
                </a:solidFill>
                <a:latin typeface="Lato" pitchFamily="34" charset="0"/>
                <a:ea typeface="Lato" pitchFamily="34" charset="-122"/>
                <a:cs typeface="Lato" pitchFamily="34" charset="-120"/>
              </a:rPr>
              <a:t>This architecture enables scalable, cost-effective storage solutions leveraging commodity hardware, making Big Data accessible for many organizations.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8060" y="459581"/>
            <a:ext cx="8283059" cy="521851"/>
          </a:xfrm>
          <a:prstGeom prst="rect">
            <a:avLst/>
          </a:prstGeom>
          <a:noFill/>
          <a:ln/>
        </p:spPr>
        <p:txBody>
          <a:bodyPr wrap="none" lIns="0" tIns="0" rIns="0" bIns="0" rtlCol="0" anchor="t"/>
          <a:lstStyle/>
          <a:p>
            <a:pPr algn="l" indent="0" marL="0">
              <a:lnSpc>
                <a:spcPts val="4100"/>
              </a:lnSpc>
              <a:buNone/>
            </a:pPr>
            <a:r>
              <a:rPr lang="en-US" sz="3250" b="1" dirty="0">
                <a:solidFill>
                  <a:srgbClr val="282824"/>
                </a:solidFill>
                <a:latin typeface="Lato Bold" pitchFamily="34" charset="0"/>
                <a:ea typeface="Lato Bold" pitchFamily="34" charset="-122"/>
                <a:cs typeface="Lato Bold" pitchFamily="34" charset="-120"/>
              </a:rPr>
              <a:t>MapReduce: Parallel Data Processing Engine</a:t>
            </a:r>
            <a:endParaRPr lang="en-US" sz="3250" dirty="0"/>
          </a:p>
        </p:txBody>
      </p:sp>
      <p:sp>
        <p:nvSpPr>
          <p:cNvPr id="3" name="Text 1"/>
          <p:cNvSpPr/>
          <p:nvPr/>
        </p:nvSpPr>
        <p:spPr>
          <a:xfrm>
            <a:off x="668060" y="1315403"/>
            <a:ext cx="13294281" cy="534352"/>
          </a:xfrm>
          <a:prstGeom prst="rect">
            <a:avLst/>
          </a:prstGeom>
          <a:noFill/>
          <a:ln/>
        </p:spPr>
        <p:txBody>
          <a:bodyPr wrap="square" lIns="0" tIns="0" rIns="0" bIns="0" rtlCol="0" anchor="t"/>
          <a:lstStyle/>
          <a:p>
            <a:pPr algn="l" indent="0" marL="0">
              <a:lnSpc>
                <a:spcPts val="2100"/>
              </a:lnSpc>
              <a:buNone/>
            </a:pPr>
            <a:r>
              <a:rPr lang="en-US" sz="1300" dirty="0">
                <a:solidFill>
                  <a:srgbClr val="4A4A45"/>
                </a:solidFill>
                <a:latin typeface="Lato" pitchFamily="34" charset="0"/>
                <a:ea typeface="Lato" pitchFamily="34" charset="-122"/>
                <a:cs typeface="Lato" pitchFamily="34" charset="-120"/>
              </a:rPr>
              <a:t>MapReduce is a powerful programming model and an associated implementation for processing large data sets with a parallel, distributed algorithm on a cluster. It was introduced by Google in 2004 and quickly adopted by Hadoop to become its primary batch processing engine.</a:t>
            </a:r>
            <a:endParaRPr lang="en-US" sz="1300" dirty="0"/>
          </a:p>
        </p:txBody>
      </p:sp>
      <p:pic>
        <p:nvPicPr>
          <p:cNvPr id="4" name="Image 0" descr="preencoded.png">    </p:cNvPr>
          <p:cNvPicPr>
            <a:picLocks noChangeAspect="1"/>
          </p:cNvPicPr>
          <p:nvPr/>
        </p:nvPicPr>
        <p:blipFill>
          <a:blip r:embed="rId1"/>
          <a:stretch>
            <a:fillRect/>
          </a:stretch>
        </p:blipFill>
        <p:spPr>
          <a:xfrm>
            <a:off x="668060" y="2037636"/>
            <a:ext cx="835104" cy="1002030"/>
          </a:xfrm>
          <a:prstGeom prst="rect">
            <a:avLst/>
          </a:prstGeom>
        </p:spPr>
      </p:pic>
      <p:sp>
        <p:nvSpPr>
          <p:cNvPr id="5" name="Text 2"/>
          <p:cNvSpPr/>
          <p:nvPr/>
        </p:nvSpPr>
        <p:spPr>
          <a:xfrm>
            <a:off x="1670090" y="2204561"/>
            <a:ext cx="2087761" cy="260985"/>
          </a:xfrm>
          <a:prstGeom prst="rect">
            <a:avLst/>
          </a:prstGeom>
          <a:noFill/>
          <a:ln/>
        </p:spPr>
        <p:txBody>
          <a:bodyPr wrap="none" lIns="0" tIns="0" rIns="0" bIns="0" rtlCol="0" anchor="t"/>
          <a:lstStyle/>
          <a:p>
            <a:pPr algn="l" indent="0" marL="0">
              <a:lnSpc>
                <a:spcPts val="2050"/>
              </a:lnSpc>
              <a:buNone/>
            </a:pPr>
            <a:r>
              <a:rPr lang="en-US" sz="1600" b="1" dirty="0">
                <a:solidFill>
                  <a:srgbClr val="4A4A45"/>
                </a:solidFill>
                <a:latin typeface="Lato Bold" pitchFamily="34" charset="0"/>
                <a:ea typeface="Lato Bold" pitchFamily="34" charset="-122"/>
                <a:cs typeface="Lato Bold" pitchFamily="34" charset="-120"/>
              </a:rPr>
              <a:t>Input Data</a:t>
            </a:r>
            <a:endParaRPr lang="en-US" sz="1600" dirty="0"/>
          </a:p>
        </p:txBody>
      </p:sp>
      <p:sp>
        <p:nvSpPr>
          <p:cNvPr id="6" name="Text 3"/>
          <p:cNvSpPr/>
          <p:nvPr/>
        </p:nvSpPr>
        <p:spPr>
          <a:xfrm>
            <a:off x="1670090" y="2565678"/>
            <a:ext cx="12292251" cy="267176"/>
          </a:xfrm>
          <a:prstGeom prst="rect">
            <a:avLst/>
          </a:prstGeom>
          <a:noFill/>
          <a:ln/>
        </p:spPr>
        <p:txBody>
          <a:bodyPr wrap="none" lIns="0" tIns="0" rIns="0" bIns="0" rtlCol="0" anchor="t"/>
          <a:lstStyle/>
          <a:p>
            <a:pPr algn="l" indent="0" marL="0">
              <a:lnSpc>
                <a:spcPts val="2100"/>
              </a:lnSpc>
              <a:buNone/>
            </a:pPr>
            <a:r>
              <a:rPr lang="en-US" sz="1300" dirty="0">
                <a:solidFill>
                  <a:srgbClr val="4A4A45"/>
                </a:solidFill>
                <a:latin typeface="Lato" pitchFamily="34" charset="0"/>
                <a:ea typeface="Lato" pitchFamily="34" charset="-122"/>
                <a:cs typeface="Lato" pitchFamily="34" charset="-120"/>
              </a:rPr>
              <a:t>Raw, unstructured or semi-structured data is fed into the MapReduce framework.</a:t>
            </a:r>
            <a:endParaRPr lang="en-US" sz="1300" dirty="0"/>
          </a:p>
        </p:txBody>
      </p:sp>
      <p:pic>
        <p:nvPicPr>
          <p:cNvPr id="7" name="Image 1" descr="preencoded.png">    </p:cNvPr>
          <p:cNvPicPr>
            <a:picLocks noChangeAspect="1"/>
          </p:cNvPicPr>
          <p:nvPr/>
        </p:nvPicPr>
        <p:blipFill>
          <a:blip r:embed="rId2"/>
          <a:stretch>
            <a:fillRect/>
          </a:stretch>
        </p:blipFill>
        <p:spPr>
          <a:xfrm>
            <a:off x="668060" y="3039666"/>
            <a:ext cx="835104" cy="1002030"/>
          </a:xfrm>
          <a:prstGeom prst="rect">
            <a:avLst/>
          </a:prstGeom>
        </p:spPr>
      </p:pic>
      <p:sp>
        <p:nvSpPr>
          <p:cNvPr id="8" name="Text 4"/>
          <p:cNvSpPr/>
          <p:nvPr/>
        </p:nvSpPr>
        <p:spPr>
          <a:xfrm>
            <a:off x="1670090" y="3206591"/>
            <a:ext cx="2087761" cy="260985"/>
          </a:xfrm>
          <a:prstGeom prst="rect">
            <a:avLst/>
          </a:prstGeom>
          <a:noFill/>
          <a:ln/>
        </p:spPr>
        <p:txBody>
          <a:bodyPr wrap="none" lIns="0" tIns="0" rIns="0" bIns="0" rtlCol="0" anchor="t"/>
          <a:lstStyle/>
          <a:p>
            <a:pPr algn="l" indent="0" marL="0">
              <a:lnSpc>
                <a:spcPts val="2050"/>
              </a:lnSpc>
              <a:buNone/>
            </a:pPr>
            <a:r>
              <a:rPr lang="en-US" sz="1600" b="1" dirty="0">
                <a:solidFill>
                  <a:srgbClr val="4A4A45"/>
                </a:solidFill>
                <a:latin typeface="Lato Bold" pitchFamily="34" charset="0"/>
                <a:ea typeface="Lato Bold" pitchFamily="34" charset="-122"/>
                <a:cs typeface="Lato Bold" pitchFamily="34" charset="-120"/>
              </a:rPr>
              <a:t>Map Phase</a:t>
            </a:r>
            <a:endParaRPr lang="en-US" sz="1600" dirty="0"/>
          </a:p>
        </p:txBody>
      </p:sp>
      <p:sp>
        <p:nvSpPr>
          <p:cNvPr id="9" name="Text 5"/>
          <p:cNvSpPr/>
          <p:nvPr/>
        </p:nvSpPr>
        <p:spPr>
          <a:xfrm>
            <a:off x="1670090" y="3567708"/>
            <a:ext cx="12292251" cy="267176"/>
          </a:xfrm>
          <a:prstGeom prst="rect">
            <a:avLst/>
          </a:prstGeom>
          <a:noFill/>
          <a:ln/>
        </p:spPr>
        <p:txBody>
          <a:bodyPr wrap="none" lIns="0" tIns="0" rIns="0" bIns="0" rtlCol="0" anchor="t"/>
          <a:lstStyle/>
          <a:p>
            <a:pPr algn="l" indent="0" marL="0">
              <a:lnSpc>
                <a:spcPts val="2100"/>
              </a:lnSpc>
              <a:buNone/>
            </a:pPr>
            <a:r>
              <a:rPr lang="en-US" sz="1300" dirty="0">
                <a:solidFill>
                  <a:srgbClr val="4A4A45"/>
                </a:solidFill>
                <a:latin typeface="Lato" pitchFamily="34" charset="0"/>
                <a:ea typeface="Lato" pitchFamily="34" charset="-122"/>
                <a:cs typeface="Lato" pitchFamily="34" charset="-120"/>
              </a:rPr>
              <a:t>Input data is split and processed by 'mapper' functions. Each mapper filters and sorts data, transforming it into key-value pairs.</a:t>
            </a:r>
            <a:endParaRPr lang="en-US" sz="1300" dirty="0"/>
          </a:p>
        </p:txBody>
      </p:sp>
      <p:pic>
        <p:nvPicPr>
          <p:cNvPr id="10" name="Image 2" descr="preencoded.png">    </p:cNvPr>
          <p:cNvPicPr>
            <a:picLocks noChangeAspect="1"/>
          </p:cNvPicPr>
          <p:nvPr/>
        </p:nvPicPr>
        <p:blipFill>
          <a:blip r:embed="rId3"/>
          <a:stretch>
            <a:fillRect/>
          </a:stretch>
        </p:blipFill>
        <p:spPr>
          <a:xfrm>
            <a:off x="668060" y="4041696"/>
            <a:ext cx="835104" cy="1002030"/>
          </a:xfrm>
          <a:prstGeom prst="rect">
            <a:avLst/>
          </a:prstGeom>
        </p:spPr>
      </p:pic>
      <p:sp>
        <p:nvSpPr>
          <p:cNvPr id="11" name="Text 6"/>
          <p:cNvSpPr/>
          <p:nvPr/>
        </p:nvSpPr>
        <p:spPr>
          <a:xfrm>
            <a:off x="1670090" y="4208621"/>
            <a:ext cx="2087761" cy="260985"/>
          </a:xfrm>
          <a:prstGeom prst="rect">
            <a:avLst/>
          </a:prstGeom>
          <a:noFill/>
          <a:ln/>
        </p:spPr>
        <p:txBody>
          <a:bodyPr wrap="none" lIns="0" tIns="0" rIns="0" bIns="0" rtlCol="0" anchor="t"/>
          <a:lstStyle/>
          <a:p>
            <a:pPr algn="l" indent="0" marL="0">
              <a:lnSpc>
                <a:spcPts val="2050"/>
              </a:lnSpc>
              <a:buNone/>
            </a:pPr>
            <a:r>
              <a:rPr lang="en-US" sz="1600" b="1" dirty="0">
                <a:solidFill>
                  <a:srgbClr val="4A4A45"/>
                </a:solidFill>
                <a:latin typeface="Lato Bold" pitchFamily="34" charset="0"/>
                <a:ea typeface="Lato Bold" pitchFamily="34" charset="-122"/>
                <a:cs typeface="Lato Bold" pitchFamily="34" charset="-120"/>
              </a:rPr>
              <a:t>Shuffle &amp; Sort</a:t>
            </a:r>
            <a:endParaRPr lang="en-US" sz="1600" dirty="0"/>
          </a:p>
        </p:txBody>
      </p:sp>
      <p:sp>
        <p:nvSpPr>
          <p:cNvPr id="12" name="Text 7"/>
          <p:cNvSpPr/>
          <p:nvPr/>
        </p:nvSpPr>
        <p:spPr>
          <a:xfrm>
            <a:off x="1670090" y="4569738"/>
            <a:ext cx="12292251" cy="267176"/>
          </a:xfrm>
          <a:prstGeom prst="rect">
            <a:avLst/>
          </a:prstGeom>
          <a:noFill/>
          <a:ln/>
        </p:spPr>
        <p:txBody>
          <a:bodyPr wrap="none" lIns="0" tIns="0" rIns="0" bIns="0" rtlCol="0" anchor="t"/>
          <a:lstStyle/>
          <a:p>
            <a:pPr algn="l" indent="0" marL="0">
              <a:lnSpc>
                <a:spcPts val="2100"/>
              </a:lnSpc>
              <a:buNone/>
            </a:pPr>
            <a:r>
              <a:rPr lang="en-US" sz="1300" dirty="0">
                <a:solidFill>
                  <a:srgbClr val="4A4A45"/>
                </a:solidFill>
                <a:latin typeface="Lato" pitchFamily="34" charset="0"/>
                <a:ea typeface="Lato" pitchFamily="34" charset="-122"/>
                <a:cs typeface="Lato" pitchFamily="34" charset="-120"/>
              </a:rPr>
              <a:t>Intermediate key-value pairs are grouped by key and sorted, preparing them for the reduce phase.</a:t>
            </a:r>
            <a:endParaRPr lang="en-US" sz="1300" dirty="0"/>
          </a:p>
        </p:txBody>
      </p:sp>
      <p:pic>
        <p:nvPicPr>
          <p:cNvPr id="13" name="Image 3" descr="preencoded.png">    </p:cNvPr>
          <p:cNvPicPr>
            <a:picLocks noChangeAspect="1"/>
          </p:cNvPicPr>
          <p:nvPr/>
        </p:nvPicPr>
        <p:blipFill>
          <a:blip r:embed="rId4"/>
          <a:stretch>
            <a:fillRect/>
          </a:stretch>
        </p:blipFill>
        <p:spPr>
          <a:xfrm>
            <a:off x="668060" y="5043726"/>
            <a:ext cx="835104" cy="1002030"/>
          </a:xfrm>
          <a:prstGeom prst="rect">
            <a:avLst/>
          </a:prstGeom>
        </p:spPr>
      </p:pic>
      <p:sp>
        <p:nvSpPr>
          <p:cNvPr id="14" name="Text 8"/>
          <p:cNvSpPr/>
          <p:nvPr/>
        </p:nvSpPr>
        <p:spPr>
          <a:xfrm>
            <a:off x="1670090" y="5210651"/>
            <a:ext cx="2087761" cy="260985"/>
          </a:xfrm>
          <a:prstGeom prst="rect">
            <a:avLst/>
          </a:prstGeom>
          <a:noFill/>
          <a:ln/>
        </p:spPr>
        <p:txBody>
          <a:bodyPr wrap="none" lIns="0" tIns="0" rIns="0" bIns="0" rtlCol="0" anchor="t"/>
          <a:lstStyle/>
          <a:p>
            <a:pPr algn="l" indent="0" marL="0">
              <a:lnSpc>
                <a:spcPts val="2050"/>
              </a:lnSpc>
              <a:buNone/>
            </a:pPr>
            <a:r>
              <a:rPr lang="en-US" sz="1600" b="1" dirty="0">
                <a:solidFill>
                  <a:srgbClr val="4A4A45"/>
                </a:solidFill>
                <a:latin typeface="Lato Bold" pitchFamily="34" charset="0"/>
                <a:ea typeface="Lato Bold" pitchFamily="34" charset="-122"/>
                <a:cs typeface="Lato Bold" pitchFamily="34" charset="-120"/>
              </a:rPr>
              <a:t>Reduce Phase</a:t>
            </a:r>
            <a:endParaRPr lang="en-US" sz="1600" dirty="0"/>
          </a:p>
        </p:txBody>
      </p:sp>
      <p:sp>
        <p:nvSpPr>
          <p:cNvPr id="15" name="Text 9"/>
          <p:cNvSpPr/>
          <p:nvPr/>
        </p:nvSpPr>
        <p:spPr>
          <a:xfrm>
            <a:off x="1670090" y="5571768"/>
            <a:ext cx="12292251" cy="267176"/>
          </a:xfrm>
          <a:prstGeom prst="rect">
            <a:avLst/>
          </a:prstGeom>
          <a:noFill/>
          <a:ln/>
        </p:spPr>
        <p:txBody>
          <a:bodyPr wrap="none" lIns="0" tIns="0" rIns="0" bIns="0" rtlCol="0" anchor="t"/>
          <a:lstStyle/>
          <a:p>
            <a:pPr algn="l" indent="0" marL="0">
              <a:lnSpc>
                <a:spcPts val="2100"/>
              </a:lnSpc>
              <a:buNone/>
            </a:pPr>
            <a:r>
              <a:rPr lang="en-US" sz="1300" dirty="0">
                <a:solidFill>
                  <a:srgbClr val="4A4A45"/>
                </a:solidFill>
                <a:latin typeface="Lato" pitchFamily="34" charset="0"/>
                <a:ea typeface="Lato" pitchFamily="34" charset="-122"/>
                <a:cs typeface="Lato" pitchFamily="34" charset="-120"/>
              </a:rPr>
              <a:t>'Reducer' functions aggregate and summarize the mapped data, generating the final output.</a:t>
            </a:r>
            <a:endParaRPr lang="en-US" sz="1300" dirty="0"/>
          </a:p>
        </p:txBody>
      </p:sp>
      <p:pic>
        <p:nvPicPr>
          <p:cNvPr id="16" name="Image 4" descr="preencoded.png">    </p:cNvPr>
          <p:cNvPicPr>
            <a:picLocks noChangeAspect="1"/>
          </p:cNvPicPr>
          <p:nvPr/>
        </p:nvPicPr>
        <p:blipFill>
          <a:blip r:embed="rId5"/>
          <a:stretch>
            <a:fillRect/>
          </a:stretch>
        </p:blipFill>
        <p:spPr>
          <a:xfrm>
            <a:off x="668060" y="6045756"/>
            <a:ext cx="835104" cy="1002030"/>
          </a:xfrm>
          <a:prstGeom prst="rect">
            <a:avLst/>
          </a:prstGeom>
        </p:spPr>
      </p:pic>
      <p:sp>
        <p:nvSpPr>
          <p:cNvPr id="17" name="Text 10"/>
          <p:cNvSpPr/>
          <p:nvPr/>
        </p:nvSpPr>
        <p:spPr>
          <a:xfrm>
            <a:off x="1670090" y="6212681"/>
            <a:ext cx="2087761" cy="260985"/>
          </a:xfrm>
          <a:prstGeom prst="rect">
            <a:avLst/>
          </a:prstGeom>
          <a:noFill/>
          <a:ln/>
        </p:spPr>
        <p:txBody>
          <a:bodyPr wrap="none" lIns="0" tIns="0" rIns="0" bIns="0" rtlCol="0" anchor="t"/>
          <a:lstStyle/>
          <a:p>
            <a:pPr algn="l" indent="0" marL="0">
              <a:lnSpc>
                <a:spcPts val="2050"/>
              </a:lnSpc>
              <a:buNone/>
            </a:pPr>
            <a:r>
              <a:rPr lang="en-US" sz="1600" b="1" dirty="0">
                <a:solidFill>
                  <a:srgbClr val="4A4A45"/>
                </a:solidFill>
                <a:latin typeface="Lato Bold" pitchFamily="34" charset="0"/>
                <a:ea typeface="Lato Bold" pitchFamily="34" charset="-122"/>
                <a:cs typeface="Lato Bold" pitchFamily="34" charset="-120"/>
              </a:rPr>
              <a:t>Output</a:t>
            </a:r>
            <a:endParaRPr lang="en-US" sz="1600" dirty="0"/>
          </a:p>
        </p:txBody>
      </p:sp>
      <p:sp>
        <p:nvSpPr>
          <p:cNvPr id="18" name="Text 11"/>
          <p:cNvSpPr/>
          <p:nvPr/>
        </p:nvSpPr>
        <p:spPr>
          <a:xfrm>
            <a:off x="1670090" y="6573798"/>
            <a:ext cx="12292251" cy="267176"/>
          </a:xfrm>
          <a:prstGeom prst="rect">
            <a:avLst/>
          </a:prstGeom>
          <a:noFill/>
          <a:ln/>
        </p:spPr>
        <p:txBody>
          <a:bodyPr wrap="none" lIns="0" tIns="0" rIns="0" bIns="0" rtlCol="0" anchor="t"/>
          <a:lstStyle/>
          <a:p>
            <a:pPr algn="l" indent="0" marL="0">
              <a:lnSpc>
                <a:spcPts val="2100"/>
              </a:lnSpc>
              <a:buNone/>
            </a:pPr>
            <a:r>
              <a:rPr lang="en-US" sz="1300" dirty="0">
                <a:solidFill>
                  <a:srgbClr val="4A4A45"/>
                </a:solidFill>
                <a:latin typeface="Lato" pitchFamily="34" charset="0"/>
                <a:ea typeface="Lato" pitchFamily="34" charset="-122"/>
                <a:cs typeface="Lato" pitchFamily="34" charset="-120"/>
              </a:rPr>
              <a:t>The aggregated results are stored back into HDFS or another designated storage system.</a:t>
            </a:r>
            <a:endParaRPr lang="en-US" sz="1300" dirty="0"/>
          </a:p>
        </p:txBody>
      </p:sp>
      <p:sp>
        <p:nvSpPr>
          <p:cNvPr id="19" name="Text 12"/>
          <p:cNvSpPr/>
          <p:nvPr/>
        </p:nvSpPr>
        <p:spPr>
          <a:xfrm>
            <a:off x="668060" y="7235666"/>
            <a:ext cx="13294281" cy="534352"/>
          </a:xfrm>
          <a:prstGeom prst="rect">
            <a:avLst/>
          </a:prstGeom>
          <a:noFill/>
          <a:ln/>
        </p:spPr>
        <p:txBody>
          <a:bodyPr wrap="square" lIns="0" tIns="0" rIns="0" bIns="0" rtlCol="0" anchor="t"/>
          <a:lstStyle/>
          <a:p>
            <a:pPr algn="l" indent="0" marL="0">
              <a:lnSpc>
                <a:spcPts val="2100"/>
              </a:lnSpc>
              <a:buNone/>
            </a:pPr>
            <a:r>
              <a:rPr lang="en-US" sz="1300" dirty="0">
                <a:solidFill>
                  <a:srgbClr val="4A4A45"/>
                </a:solidFill>
                <a:latin typeface="Lato" pitchFamily="34" charset="0"/>
                <a:ea typeface="Lato" pitchFamily="34" charset="-122"/>
                <a:cs typeface="Lato" pitchFamily="34" charset="-120"/>
              </a:rPr>
              <a:t>This two-phase process allows for the processing of petabytes of data across thousands of nodes simultaneously, making it ideal for tasks like log analysis, web indexing, and data warehousing.</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2822" y="462558"/>
            <a:ext cx="7780734" cy="525661"/>
          </a:xfrm>
          <a:prstGeom prst="rect">
            <a:avLst/>
          </a:prstGeom>
          <a:noFill/>
          <a:ln/>
        </p:spPr>
        <p:txBody>
          <a:bodyPr wrap="none" lIns="0" tIns="0" rIns="0" bIns="0" rtlCol="0" anchor="t"/>
          <a:lstStyle/>
          <a:p>
            <a:pPr algn="l" indent="0" marL="0">
              <a:lnSpc>
                <a:spcPts val="4100"/>
              </a:lnSpc>
              <a:buNone/>
            </a:pPr>
            <a:r>
              <a:rPr lang="en-US" sz="3300" b="1" dirty="0">
                <a:solidFill>
                  <a:srgbClr val="282824"/>
                </a:solidFill>
                <a:latin typeface="Lato Bold" pitchFamily="34" charset="0"/>
                <a:ea typeface="Lato Bold" pitchFamily="34" charset="-122"/>
                <a:cs typeface="Lato Bold" pitchFamily="34" charset="-120"/>
              </a:rPr>
              <a:t>YARN: The Resource Manager Revolution</a:t>
            </a:r>
            <a:endParaRPr lang="en-US" sz="3300" dirty="0"/>
          </a:p>
        </p:txBody>
      </p:sp>
      <p:sp>
        <p:nvSpPr>
          <p:cNvPr id="3" name="Text 1"/>
          <p:cNvSpPr/>
          <p:nvPr/>
        </p:nvSpPr>
        <p:spPr>
          <a:xfrm>
            <a:off x="672822" y="1391841"/>
            <a:ext cx="6437233" cy="1076325"/>
          </a:xfrm>
          <a:prstGeom prst="rect">
            <a:avLst/>
          </a:prstGeom>
          <a:noFill/>
          <a:ln/>
        </p:spPr>
        <p:txBody>
          <a:bodyPr wrap="square" lIns="0" tIns="0" rIns="0" bIns="0" rtlCol="0" anchor="t"/>
          <a:lstStyle/>
          <a:p>
            <a:pPr algn="l" indent="0" marL="0">
              <a:lnSpc>
                <a:spcPts val="2100"/>
              </a:lnSpc>
              <a:buNone/>
            </a:pPr>
            <a:r>
              <a:rPr lang="en-US" sz="1300" b="1" dirty="0">
                <a:solidFill>
                  <a:srgbClr val="4A4A45"/>
                </a:solidFill>
                <a:latin typeface="Lato" pitchFamily="34" charset="0"/>
                <a:ea typeface="Lato" pitchFamily="34" charset="-122"/>
                <a:cs typeface="Lato" pitchFamily="34" charset="-120"/>
              </a:rPr>
              <a:t>YARN (Yet Another Resource Negotiator)</a:t>
            </a:r>
            <a:pPr algn="l" indent="0" marL="0">
              <a:lnSpc>
                <a:spcPts val="2100"/>
              </a:lnSpc>
              <a:buNone/>
            </a:pPr>
            <a:r>
              <a:rPr lang="en-US" sz="1300" dirty="0">
                <a:solidFill>
                  <a:srgbClr val="4A4A45"/>
                </a:solidFill>
                <a:latin typeface="Lato" pitchFamily="34" charset="0"/>
                <a:ea typeface="Lato" pitchFamily="34" charset="-122"/>
                <a:cs typeface="Lato" pitchFamily="34" charset="-120"/>
              </a:rPr>
              <a:t> was introduced in Hadoop 2.0 as a significant architectural shift. It addressed limitations of earlier Hadoop versions, where MapReduce was the sole processing engine, leading to resource contention and inflexibility.</a:t>
            </a:r>
            <a:endParaRPr lang="en-US" sz="1300" dirty="0"/>
          </a:p>
        </p:txBody>
      </p:sp>
      <p:sp>
        <p:nvSpPr>
          <p:cNvPr id="4" name="Text 2"/>
          <p:cNvSpPr/>
          <p:nvPr/>
        </p:nvSpPr>
        <p:spPr>
          <a:xfrm>
            <a:off x="672822" y="2619494"/>
            <a:ext cx="6437233" cy="1076325"/>
          </a:xfrm>
          <a:prstGeom prst="rect">
            <a:avLst/>
          </a:prstGeom>
          <a:noFill/>
          <a:ln/>
        </p:spPr>
        <p:txBody>
          <a:bodyPr wrap="square" lIns="0" tIns="0" rIns="0" bIns="0" rtlCol="0" anchor="t"/>
          <a:lstStyle/>
          <a:p>
            <a:pPr algn="l" indent="0" marL="0">
              <a:lnSpc>
                <a:spcPts val="2100"/>
              </a:lnSpc>
              <a:buNone/>
            </a:pPr>
            <a:r>
              <a:rPr lang="en-US" sz="1300" dirty="0">
                <a:solidFill>
                  <a:srgbClr val="4A4A45"/>
                </a:solidFill>
                <a:latin typeface="Lato" pitchFamily="34" charset="0"/>
                <a:ea typeface="Lato" pitchFamily="34" charset="-122"/>
                <a:cs typeface="Lato" pitchFamily="34" charset="-120"/>
              </a:rPr>
              <a:t>YARN revolutionized Hadoop by separating the cluster's </a:t>
            </a:r>
            <a:pPr algn="l" indent="0" marL="0">
              <a:lnSpc>
                <a:spcPts val="2100"/>
              </a:lnSpc>
              <a:buNone/>
            </a:pPr>
            <a:r>
              <a:rPr lang="en-US" sz="1300" b="1" dirty="0">
                <a:solidFill>
                  <a:srgbClr val="4A4A45"/>
                </a:solidFill>
                <a:latin typeface="Lato" pitchFamily="34" charset="0"/>
                <a:ea typeface="Lato" pitchFamily="34" charset="-122"/>
                <a:cs typeface="Lato" pitchFamily="34" charset="-120"/>
              </a:rPr>
              <a:t>resource management</a:t>
            </a:r>
            <a:pPr algn="l" indent="0" marL="0">
              <a:lnSpc>
                <a:spcPts val="2100"/>
              </a:lnSpc>
              <a:buNone/>
            </a:pPr>
            <a:r>
              <a:rPr lang="en-US" sz="1300" dirty="0">
                <a:solidFill>
                  <a:srgbClr val="4A4A45"/>
                </a:solidFill>
                <a:latin typeface="Lato" pitchFamily="34" charset="0"/>
                <a:ea typeface="Lato" pitchFamily="34" charset="-122"/>
                <a:cs typeface="Lato" pitchFamily="34" charset="-120"/>
              </a:rPr>
              <a:t> capabilities from the </a:t>
            </a:r>
            <a:pPr algn="l" indent="0" marL="0">
              <a:lnSpc>
                <a:spcPts val="2100"/>
              </a:lnSpc>
              <a:buNone/>
            </a:pPr>
            <a:r>
              <a:rPr lang="en-US" sz="1300" b="1" dirty="0">
                <a:solidFill>
                  <a:srgbClr val="4A4A45"/>
                </a:solidFill>
                <a:latin typeface="Lato" pitchFamily="34" charset="0"/>
                <a:ea typeface="Lato" pitchFamily="34" charset="-122"/>
                <a:cs typeface="Lato" pitchFamily="34" charset="-120"/>
              </a:rPr>
              <a:t>data processing</a:t>
            </a:r>
            <a:pPr algn="l" indent="0" marL="0">
              <a:lnSpc>
                <a:spcPts val="2100"/>
              </a:lnSpc>
              <a:buNone/>
            </a:pPr>
            <a:r>
              <a:rPr lang="en-US" sz="1300" dirty="0">
                <a:solidFill>
                  <a:srgbClr val="4A4A45"/>
                </a:solidFill>
                <a:latin typeface="Lato" pitchFamily="34" charset="0"/>
                <a:ea typeface="Lato" pitchFamily="34" charset="-122"/>
                <a:cs typeface="Lato" pitchFamily="34" charset="-120"/>
              </a:rPr>
              <a:t> functionalities. This separation allows Hadoop clusters to support diverse data processing engines beyond just MapReduce, such as Spark, Tez, and Flink, to run on the same cluster.</a:t>
            </a:r>
            <a:endParaRPr lang="en-US" sz="1300" dirty="0"/>
          </a:p>
        </p:txBody>
      </p:sp>
      <p:sp>
        <p:nvSpPr>
          <p:cNvPr id="5" name="Text 3"/>
          <p:cNvSpPr/>
          <p:nvPr/>
        </p:nvSpPr>
        <p:spPr>
          <a:xfrm>
            <a:off x="672822" y="3863935"/>
            <a:ext cx="2998827" cy="315278"/>
          </a:xfrm>
          <a:prstGeom prst="rect">
            <a:avLst/>
          </a:prstGeom>
          <a:noFill/>
          <a:ln/>
        </p:spPr>
        <p:txBody>
          <a:bodyPr wrap="none" lIns="0" tIns="0" rIns="0" bIns="0" rtlCol="0" anchor="t"/>
          <a:lstStyle/>
          <a:p>
            <a:pPr algn="l" indent="0" marL="0">
              <a:lnSpc>
                <a:spcPts val="2450"/>
              </a:lnSpc>
              <a:buNone/>
            </a:pPr>
            <a:r>
              <a:rPr lang="en-US" sz="1950" b="1" dirty="0">
                <a:solidFill>
                  <a:srgbClr val="282824"/>
                </a:solidFill>
                <a:latin typeface="Lato Bold" pitchFamily="34" charset="0"/>
                <a:ea typeface="Lato Bold" pitchFamily="34" charset="-122"/>
                <a:cs typeface="Lato Bold" pitchFamily="34" charset="-120"/>
              </a:rPr>
              <a:t>Key Components of YARN:</a:t>
            </a:r>
            <a:endParaRPr lang="en-US" sz="1950" dirty="0"/>
          </a:p>
        </p:txBody>
      </p:sp>
      <p:sp>
        <p:nvSpPr>
          <p:cNvPr id="6" name="Text 4"/>
          <p:cNvSpPr/>
          <p:nvPr/>
        </p:nvSpPr>
        <p:spPr>
          <a:xfrm>
            <a:off x="672822" y="4347329"/>
            <a:ext cx="6437233" cy="538163"/>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4A4A45"/>
                </a:solidFill>
                <a:latin typeface="Lato" pitchFamily="34" charset="0"/>
                <a:ea typeface="Lato" pitchFamily="34" charset="-122"/>
                <a:cs typeface="Lato" pitchFamily="34" charset="-120"/>
              </a:rPr>
              <a:t>ResourceManager:</a:t>
            </a:r>
            <a:pPr algn="l" indent="0" marL="0">
              <a:lnSpc>
                <a:spcPts val="2100"/>
              </a:lnSpc>
              <a:buNone/>
            </a:pPr>
            <a:r>
              <a:rPr lang="en-US" sz="1300" dirty="0">
                <a:solidFill>
                  <a:srgbClr val="4A4A45"/>
                </a:solidFill>
                <a:latin typeface="Lato" pitchFamily="34" charset="0"/>
                <a:ea typeface="Lato" pitchFamily="34" charset="-122"/>
                <a:cs typeface="Lato" pitchFamily="34" charset="-120"/>
              </a:rPr>
              <a:t> The global arbitrator of resources, responsible for allocating compute resources to applications.</a:t>
            </a:r>
            <a:endParaRPr lang="en-US" sz="1300" dirty="0"/>
          </a:p>
        </p:txBody>
      </p:sp>
      <p:sp>
        <p:nvSpPr>
          <p:cNvPr id="7" name="Text 5"/>
          <p:cNvSpPr/>
          <p:nvPr/>
        </p:nvSpPr>
        <p:spPr>
          <a:xfrm>
            <a:off x="672822" y="4944308"/>
            <a:ext cx="6437233" cy="807244"/>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4A4A45"/>
                </a:solidFill>
                <a:latin typeface="Lato" pitchFamily="34" charset="0"/>
                <a:ea typeface="Lato" pitchFamily="34" charset="-122"/>
                <a:cs typeface="Lato" pitchFamily="34" charset="-120"/>
              </a:rPr>
              <a:t>NodeManager:</a:t>
            </a:r>
            <a:pPr algn="l" indent="0" marL="0">
              <a:lnSpc>
                <a:spcPts val="2100"/>
              </a:lnSpc>
              <a:buNone/>
            </a:pPr>
            <a:r>
              <a:rPr lang="en-US" sz="1300" dirty="0">
                <a:solidFill>
                  <a:srgbClr val="4A4A45"/>
                </a:solidFill>
                <a:latin typeface="Lato" pitchFamily="34" charset="0"/>
                <a:ea typeface="Lato" pitchFamily="34" charset="-122"/>
                <a:cs typeface="Lato" pitchFamily="34" charset="-120"/>
              </a:rPr>
              <a:t> Runs on each node in the cluster, responsible for launching and monitoring containers (resource allocations) and reporting resource usage to the ResourceManager.</a:t>
            </a:r>
            <a:endParaRPr lang="en-US" sz="1300" dirty="0"/>
          </a:p>
        </p:txBody>
      </p:sp>
      <p:sp>
        <p:nvSpPr>
          <p:cNvPr id="8" name="Text 6"/>
          <p:cNvSpPr/>
          <p:nvPr/>
        </p:nvSpPr>
        <p:spPr>
          <a:xfrm>
            <a:off x="672822" y="5810369"/>
            <a:ext cx="6437233" cy="538163"/>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4A4A45"/>
                </a:solidFill>
                <a:latin typeface="Lato" pitchFamily="34" charset="0"/>
                <a:ea typeface="Lato" pitchFamily="34" charset="-122"/>
                <a:cs typeface="Lato" pitchFamily="34" charset="-120"/>
              </a:rPr>
              <a:t>ApplicationMaster:</a:t>
            </a:r>
            <a:pPr algn="l" indent="0" marL="0">
              <a:lnSpc>
                <a:spcPts val="2100"/>
              </a:lnSpc>
              <a:buNone/>
            </a:pPr>
            <a:r>
              <a:rPr lang="en-US" sz="1300" dirty="0">
                <a:solidFill>
                  <a:srgbClr val="4A4A45"/>
                </a:solidFill>
                <a:latin typeface="Lato" pitchFamily="34" charset="0"/>
                <a:ea typeface="Lato" pitchFamily="34" charset="-122"/>
                <a:cs typeface="Lato" pitchFamily="34" charset="-120"/>
              </a:rPr>
              <a:t> Manages individual applications, negotiating resources from the ResourceManager and working with NodeManager to execute tasks.</a:t>
            </a:r>
            <a:endParaRPr lang="en-US" sz="1300" dirty="0"/>
          </a:p>
        </p:txBody>
      </p:sp>
      <p:sp>
        <p:nvSpPr>
          <p:cNvPr id="9" name="Text 7"/>
          <p:cNvSpPr/>
          <p:nvPr/>
        </p:nvSpPr>
        <p:spPr>
          <a:xfrm>
            <a:off x="672822" y="6499860"/>
            <a:ext cx="6437233" cy="538163"/>
          </a:xfrm>
          <a:prstGeom prst="rect">
            <a:avLst/>
          </a:prstGeom>
          <a:noFill/>
          <a:ln/>
        </p:spPr>
        <p:txBody>
          <a:bodyPr wrap="square" lIns="0" tIns="0" rIns="0" bIns="0" rtlCol="0" anchor="t"/>
          <a:lstStyle/>
          <a:p>
            <a:pPr algn="l" indent="0" marL="0">
              <a:lnSpc>
                <a:spcPts val="2100"/>
              </a:lnSpc>
              <a:buNone/>
            </a:pPr>
            <a:r>
              <a:rPr lang="en-US" sz="1300" dirty="0">
                <a:solidFill>
                  <a:srgbClr val="4A4A45"/>
                </a:solidFill>
                <a:latin typeface="Lato" pitchFamily="34" charset="0"/>
                <a:ea typeface="Lato" pitchFamily="34" charset="-122"/>
                <a:cs typeface="Lato" pitchFamily="34" charset="-120"/>
              </a:rPr>
              <a:t>This architecture greatly improves cluster utilization, supports real-time and interactive workloads, and enhances the overall efficiency and versatility of the Hadoop ecosystem.</a:t>
            </a:r>
            <a:endParaRPr lang="en-US" sz="1300" dirty="0"/>
          </a:p>
        </p:txBody>
      </p:sp>
      <p:pic>
        <p:nvPicPr>
          <p:cNvPr id="10" name="Image 0" descr="preencoded.png">    </p:cNvPr>
          <p:cNvPicPr>
            <a:picLocks noChangeAspect="1"/>
          </p:cNvPicPr>
          <p:nvPr/>
        </p:nvPicPr>
        <p:blipFill>
          <a:blip r:embed="rId1"/>
          <a:stretch>
            <a:fillRect/>
          </a:stretch>
        </p:blipFill>
        <p:spPr>
          <a:xfrm>
            <a:off x="7527965" y="1429703"/>
            <a:ext cx="6437233" cy="64372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2115" y="503277"/>
            <a:ext cx="4576167" cy="572095"/>
          </a:xfrm>
          <a:prstGeom prst="rect">
            <a:avLst/>
          </a:prstGeom>
          <a:noFill/>
          <a:ln/>
        </p:spPr>
        <p:txBody>
          <a:bodyPr wrap="none" lIns="0" tIns="0" rIns="0" bIns="0" rtlCol="0" anchor="t"/>
          <a:lstStyle/>
          <a:p>
            <a:pPr algn="l" indent="0" marL="0">
              <a:lnSpc>
                <a:spcPts val="4500"/>
              </a:lnSpc>
              <a:buNone/>
            </a:pPr>
            <a:r>
              <a:rPr lang="en-US" sz="3600" b="1" dirty="0">
                <a:solidFill>
                  <a:srgbClr val="282824"/>
                </a:solidFill>
                <a:latin typeface="Lato Bold" pitchFamily="34" charset="0"/>
                <a:ea typeface="Lato Bold" pitchFamily="34" charset="-122"/>
                <a:cs typeface="Lato Bold" pitchFamily="34" charset="-120"/>
              </a:rPr>
              <a:t>Hive: SQL for Big Data</a:t>
            </a:r>
            <a:endParaRPr lang="en-US" sz="3600" dirty="0"/>
          </a:p>
        </p:txBody>
      </p:sp>
      <p:pic>
        <p:nvPicPr>
          <p:cNvPr id="3" name="Image 0" descr="preencoded.png">    </p:cNvPr>
          <p:cNvPicPr>
            <a:picLocks noChangeAspect="1"/>
          </p:cNvPicPr>
          <p:nvPr/>
        </p:nvPicPr>
        <p:blipFill>
          <a:blip r:embed="rId1"/>
          <a:stretch>
            <a:fillRect/>
          </a:stretch>
        </p:blipFill>
        <p:spPr>
          <a:xfrm>
            <a:off x="732115" y="1555790"/>
            <a:ext cx="6359843" cy="6359843"/>
          </a:xfrm>
          <a:prstGeom prst="rect">
            <a:avLst/>
          </a:prstGeom>
        </p:spPr>
      </p:pic>
      <p:sp>
        <p:nvSpPr>
          <p:cNvPr id="4" name="Text 1"/>
          <p:cNvSpPr/>
          <p:nvPr/>
        </p:nvSpPr>
        <p:spPr>
          <a:xfrm>
            <a:off x="7546062" y="1514594"/>
            <a:ext cx="6359843" cy="1171099"/>
          </a:xfrm>
          <a:prstGeom prst="rect">
            <a:avLst/>
          </a:prstGeom>
          <a:noFill/>
          <a:ln/>
        </p:spPr>
        <p:txBody>
          <a:bodyPr wrap="square" lIns="0" tIns="0" rIns="0" bIns="0" rtlCol="0" anchor="t"/>
          <a:lstStyle/>
          <a:p>
            <a:pPr algn="l" indent="0" marL="0">
              <a:lnSpc>
                <a:spcPts val="2300"/>
              </a:lnSpc>
              <a:buNone/>
            </a:pPr>
            <a:r>
              <a:rPr lang="en-US" sz="1400" b="1" dirty="0">
                <a:solidFill>
                  <a:srgbClr val="4A4A45"/>
                </a:solidFill>
                <a:latin typeface="Lato" pitchFamily="34" charset="0"/>
                <a:ea typeface="Lato" pitchFamily="34" charset="-122"/>
                <a:cs typeface="Lato" pitchFamily="34" charset="-120"/>
              </a:rPr>
              <a:t>Apache Hive</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developed by Facebook and open-sourced in </a:t>
            </a:r>
            <a:pPr algn="l" indent="0" marL="0">
              <a:lnSpc>
                <a:spcPts val="2300"/>
              </a:lnSpc>
              <a:buNone/>
            </a:pPr>
            <a:r>
              <a:rPr lang="en-US" sz="1400" b="1" dirty="0">
                <a:solidFill>
                  <a:srgbClr val="4A4A45"/>
                </a:solidFill>
                <a:latin typeface="Lato" pitchFamily="34" charset="0"/>
                <a:ea typeface="Lato" pitchFamily="34" charset="-122"/>
                <a:cs typeface="Lato" pitchFamily="34" charset="-120"/>
              </a:rPr>
              <a:t>2008</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provides a data warehousing solution built on top of Hadoop. Its primary goal is to enable analysts and data scientists to query large datasets stored in HDFS using a familiar SQL-like language.</a:t>
            </a:r>
            <a:endParaRPr lang="en-US" sz="1400" dirty="0"/>
          </a:p>
        </p:txBody>
      </p:sp>
      <p:sp>
        <p:nvSpPr>
          <p:cNvPr id="5" name="Text 2"/>
          <p:cNvSpPr/>
          <p:nvPr/>
        </p:nvSpPr>
        <p:spPr>
          <a:xfrm>
            <a:off x="7546062" y="2868692"/>
            <a:ext cx="2745700" cy="343138"/>
          </a:xfrm>
          <a:prstGeom prst="rect">
            <a:avLst/>
          </a:prstGeom>
          <a:noFill/>
          <a:ln/>
        </p:spPr>
        <p:txBody>
          <a:bodyPr wrap="none" lIns="0" tIns="0" rIns="0" bIns="0" rtlCol="0" anchor="t"/>
          <a:lstStyle/>
          <a:p>
            <a:pPr algn="l" indent="0" marL="0">
              <a:lnSpc>
                <a:spcPts val="2700"/>
              </a:lnSpc>
              <a:buNone/>
            </a:pPr>
            <a:r>
              <a:rPr lang="en-US" sz="2150" b="1" dirty="0">
                <a:solidFill>
                  <a:srgbClr val="282824"/>
                </a:solidFill>
                <a:latin typeface="Lato Bold" pitchFamily="34" charset="0"/>
                <a:ea typeface="Lato Bold" pitchFamily="34" charset="-122"/>
                <a:cs typeface="Lato Bold" pitchFamily="34" charset="-120"/>
              </a:rPr>
              <a:t>Key Features:</a:t>
            </a:r>
            <a:endParaRPr lang="en-US" sz="2150" dirty="0"/>
          </a:p>
        </p:txBody>
      </p:sp>
      <p:sp>
        <p:nvSpPr>
          <p:cNvPr id="6" name="Text 3"/>
          <p:cNvSpPr/>
          <p:nvPr/>
        </p:nvSpPr>
        <p:spPr>
          <a:xfrm>
            <a:off x="7546062" y="3394829"/>
            <a:ext cx="6359843" cy="585549"/>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A4A45"/>
                </a:solidFill>
                <a:latin typeface="Lato" pitchFamily="34" charset="0"/>
                <a:ea typeface="Lato" pitchFamily="34" charset="-122"/>
                <a:cs typeface="Lato" pitchFamily="34" charset="-120"/>
              </a:rPr>
              <a:t>HiveQL:</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A SQL-like query language that abstracts away the complexities of MapReduce programming, allowing users to write standard SQL queries.</a:t>
            </a:r>
            <a:endParaRPr lang="en-US" sz="1400" dirty="0"/>
          </a:p>
        </p:txBody>
      </p:sp>
      <p:sp>
        <p:nvSpPr>
          <p:cNvPr id="7" name="Text 4"/>
          <p:cNvSpPr/>
          <p:nvPr/>
        </p:nvSpPr>
        <p:spPr>
          <a:xfrm>
            <a:off x="7546062" y="4044434"/>
            <a:ext cx="6359843" cy="585549"/>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A4A45"/>
                </a:solidFill>
                <a:latin typeface="Lato" pitchFamily="34" charset="0"/>
                <a:ea typeface="Lato" pitchFamily="34" charset="-122"/>
                <a:cs typeface="Lato" pitchFamily="34" charset="-120"/>
              </a:rPr>
              <a:t>Data Abstraction:</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Hive imposes a schema on data stored in HDFS, treating them as tables, even if the underlying data is unstructured.</a:t>
            </a:r>
            <a:endParaRPr lang="en-US" sz="1400" dirty="0"/>
          </a:p>
        </p:txBody>
      </p:sp>
      <p:sp>
        <p:nvSpPr>
          <p:cNvPr id="8" name="Text 5"/>
          <p:cNvSpPr/>
          <p:nvPr/>
        </p:nvSpPr>
        <p:spPr>
          <a:xfrm>
            <a:off x="7546062" y="4694039"/>
            <a:ext cx="6359843" cy="585549"/>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A4A45"/>
                </a:solidFill>
                <a:latin typeface="Lato" pitchFamily="34" charset="0"/>
                <a:ea typeface="Lato" pitchFamily="34" charset="-122"/>
                <a:cs typeface="Lato" pitchFamily="34" charset="-120"/>
              </a:rPr>
              <a:t>Query Translation:</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When a HiveQL query is executed, Hive translates it into a series of MapReduce or Tez jobs that run on the Hadoop cluster.</a:t>
            </a:r>
            <a:endParaRPr lang="en-US" sz="1400" dirty="0"/>
          </a:p>
        </p:txBody>
      </p:sp>
      <p:sp>
        <p:nvSpPr>
          <p:cNvPr id="9" name="Text 6"/>
          <p:cNvSpPr/>
          <p:nvPr/>
        </p:nvSpPr>
        <p:spPr>
          <a:xfrm>
            <a:off x="7546062" y="5343644"/>
            <a:ext cx="6359843" cy="585549"/>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4A4A45"/>
                </a:solidFill>
                <a:latin typeface="Lato" pitchFamily="34" charset="0"/>
                <a:ea typeface="Lato" pitchFamily="34" charset="-122"/>
                <a:cs typeface="Lato" pitchFamily="34" charset="-120"/>
              </a:rPr>
              <a:t>Batch Processing:</a:t>
            </a:r>
            <a:pPr algn="l" indent="0" marL="0">
              <a:lnSpc>
                <a:spcPts val="2300"/>
              </a:lnSpc>
              <a:buNone/>
            </a:pPr>
            <a:r>
              <a:rPr lang="en-US" sz="1400" dirty="0">
                <a:solidFill>
                  <a:srgbClr val="4A4A45"/>
                </a:solidFill>
                <a:latin typeface="Lato" pitchFamily="34" charset="0"/>
                <a:ea typeface="Lato" pitchFamily="34" charset="-122"/>
                <a:cs typeface="Lato" pitchFamily="34" charset="-120"/>
              </a:rPr>
              <a:t> Primarily designed for batch processing and analytics rather than real-time querying.</a:t>
            </a:r>
            <a:endParaRPr lang="en-US" sz="1400" dirty="0"/>
          </a:p>
        </p:txBody>
      </p:sp>
      <p:sp>
        <p:nvSpPr>
          <p:cNvPr id="10" name="Text 7"/>
          <p:cNvSpPr/>
          <p:nvPr/>
        </p:nvSpPr>
        <p:spPr>
          <a:xfrm>
            <a:off x="7546062" y="6093857"/>
            <a:ext cx="6359843" cy="585549"/>
          </a:xfrm>
          <a:prstGeom prst="rect">
            <a:avLst/>
          </a:prstGeom>
          <a:noFill/>
          <a:ln/>
        </p:spPr>
        <p:txBody>
          <a:bodyPr wrap="square" lIns="0" tIns="0" rIns="0" bIns="0" rtlCol="0" anchor="t"/>
          <a:lstStyle/>
          <a:p>
            <a:pPr algn="l" indent="0" marL="0">
              <a:lnSpc>
                <a:spcPts val="2300"/>
              </a:lnSpc>
              <a:buNone/>
            </a:pPr>
            <a:r>
              <a:rPr lang="en-US" sz="1400" dirty="0">
                <a:solidFill>
                  <a:srgbClr val="4A4A45"/>
                </a:solidFill>
                <a:latin typeface="Lato" pitchFamily="34" charset="0"/>
                <a:ea typeface="Lato" pitchFamily="34" charset="-122"/>
                <a:cs typeface="Lato" pitchFamily="34" charset="-120"/>
              </a:rPr>
              <a:t>Hive is widely used for data summarization, ad-hoc queries, and analysis of large datasets, making Big Data more accessible to a broader range of users.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8307" y="507563"/>
            <a:ext cx="7065883" cy="576858"/>
          </a:xfrm>
          <a:prstGeom prst="rect">
            <a:avLst/>
          </a:prstGeom>
          <a:noFill/>
          <a:ln/>
        </p:spPr>
        <p:txBody>
          <a:bodyPr wrap="none" lIns="0" tIns="0" rIns="0" bIns="0" rtlCol="0" anchor="t"/>
          <a:lstStyle/>
          <a:p>
            <a:pPr algn="l" indent="0" marL="0">
              <a:lnSpc>
                <a:spcPts val="4500"/>
              </a:lnSpc>
              <a:buNone/>
            </a:pPr>
            <a:r>
              <a:rPr lang="en-US" sz="3600" b="1" dirty="0">
                <a:solidFill>
                  <a:srgbClr val="282824"/>
                </a:solidFill>
                <a:latin typeface="Lato Bold" pitchFamily="34" charset="0"/>
                <a:ea typeface="Lato Bold" pitchFamily="34" charset="-122"/>
                <a:cs typeface="Lato Bold" pitchFamily="34" charset="-120"/>
              </a:rPr>
              <a:t>The Expanding Hadoop Ecosystem</a:t>
            </a:r>
            <a:endParaRPr lang="en-US" sz="3600" dirty="0"/>
          </a:p>
        </p:txBody>
      </p:sp>
      <p:sp>
        <p:nvSpPr>
          <p:cNvPr id="3" name="Text 1"/>
          <p:cNvSpPr/>
          <p:nvPr/>
        </p:nvSpPr>
        <p:spPr>
          <a:xfrm>
            <a:off x="738307" y="1453515"/>
            <a:ext cx="13153787" cy="590550"/>
          </a:xfrm>
          <a:prstGeom prst="rect">
            <a:avLst/>
          </a:prstGeom>
          <a:noFill/>
          <a:ln/>
        </p:spPr>
        <p:txBody>
          <a:bodyPr wrap="squar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Hadoop evolved into a vibrant ecosystem with numerous complementary projects, each addressing specific Big Data challenges. This expansion enabled Hadoop to support a wide range of diverse workloads, extending beyond simple batch processing.</a:t>
            </a:r>
            <a:endParaRPr lang="en-US" sz="1450" dirty="0"/>
          </a:p>
        </p:txBody>
      </p:sp>
      <p:sp>
        <p:nvSpPr>
          <p:cNvPr id="4" name="Shape 2"/>
          <p:cNvSpPr/>
          <p:nvPr/>
        </p:nvSpPr>
        <p:spPr>
          <a:xfrm>
            <a:off x="738307" y="2251710"/>
            <a:ext cx="4261485" cy="2392323"/>
          </a:xfrm>
          <a:prstGeom prst="roundRect">
            <a:avLst>
              <a:gd name="adj" fmla="val 1157"/>
            </a:avLst>
          </a:prstGeom>
          <a:solidFill>
            <a:srgbClr val="E5DFD2"/>
          </a:solidFill>
          <a:ln/>
        </p:spPr>
      </p:sp>
      <p:sp>
        <p:nvSpPr>
          <p:cNvPr id="5" name="Shape 3"/>
          <p:cNvSpPr/>
          <p:nvPr/>
        </p:nvSpPr>
        <p:spPr>
          <a:xfrm>
            <a:off x="922853" y="2436257"/>
            <a:ext cx="553760" cy="553760"/>
          </a:xfrm>
          <a:prstGeom prst="roundRect">
            <a:avLst>
              <a:gd name="adj" fmla="val 16510917"/>
            </a:avLst>
          </a:prstGeom>
          <a:solidFill>
            <a:srgbClr val="282824"/>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75134" y="2588419"/>
            <a:ext cx="249198" cy="249198"/>
          </a:xfrm>
          <a:prstGeom prst="rect">
            <a:avLst/>
          </a:prstGeom>
        </p:spPr>
      </p:pic>
      <p:sp>
        <p:nvSpPr>
          <p:cNvPr id="7" name="Text 4"/>
          <p:cNvSpPr/>
          <p:nvPr/>
        </p:nvSpPr>
        <p:spPr>
          <a:xfrm>
            <a:off x="922853" y="3174563"/>
            <a:ext cx="2307431" cy="288369"/>
          </a:xfrm>
          <a:prstGeom prst="rect">
            <a:avLst/>
          </a:prstGeom>
          <a:noFill/>
          <a:ln/>
        </p:spPr>
        <p:txBody>
          <a:bodyPr wrap="none" lIns="0" tIns="0" rIns="0" bIns="0" rtlCol="0" anchor="t"/>
          <a:lstStyle/>
          <a:p>
            <a:pPr algn="l" indent="0" marL="0">
              <a:lnSpc>
                <a:spcPts val="2250"/>
              </a:lnSpc>
              <a:buNone/>
            </a:pPr>
            <a:r>
              <a:rPr lang="en-US" sz="1800" b="1" dirty="0">
                <a:solidFill>
                  <a:srgbClr val="4A4A45"/>
                </a:solidFill>
                <a:latin typeface="Lato Bold" pitchFamily="34" charset="0"/>
                <a:ea typeface="Lato Bold" pitchFamily="34" charset="-122"/>
                <a:cs typeface="Lato Bold" pitchFamily="34" charset="-120"/>
              </a:rPr>
              <a:t>Apache Pig</a:t>
            </a:r>
            <a:endParaRPr lang="en-US" sz="1800" dirty="0"/>
          </a:p>
        </p:txBody>
      </p:sp>
      <p:sp>
        <p:nvSpPr>
          <p:cNvPr id="8" name="Text 5"/>
          <p:cNvSpPr/>
          <p:nvPr/>
        </p:nvSpPr>
        <p:spPr>
          <a:xfrm>
            <a:off x="922853" y="3573661"/>
            <a:ext cx="3892391" cy="590550"/>
          </a:xfrm>
          <a:prstGeom prst="rect">
            <a:avLst/>
          </a:prstGeom>
          <a:noFill/>
          <a:ln/>
        </p:spPr>
        <p:txBody>
          <a:bodyPr wrap="squar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A high-level platform for creating MapReduce programs, simplifying scripting for data analysis.</a:t>
            </a:r>
            <a:endParaRPr lang="en-US" sz="1450" dirty="0"/>
          </a:p>
        </p:txBody>
      </p:sp>
      <p:sp>
        <p:nvSpPr>
          <p:cNvPr id="9" name="Shape 6"/>
          <p:cNvSpPr/>
          <p:nvPr/>
        </p:nvSpPr>
        <p:spPr>
          <a:xfrm>
            <a:off x="5184338" y="2251710"/>
            <a:ext cx="4261604" cy="2392323"/>
          </a:xfrm>
          <a:prstGeom prst="roundRect">
            <a:avLst>
              <a:gd name="adj" fmla="val 1157"/>
            </a:avLst>
          </a:prstGeom>
          <a:solidFill>
            <a:srgbClr val="E5DFD2"/>
          </a:solidFill>
          <a:ln/>
        </p:spPr>
      </p:sp>
      <p:sp>
        <p:nvSpPr>
          <p:cNvPr id="10" name="Shape 7"/>
          <p:cNvSpPr/>
          <p:nvPr/>
        </p:nvSpPr>
        <p:spPr>
          <a:xfrm>
            <a:off x="5368885" y="2436257"/>
            <a:ext cx="553760" cy="553760"/>
          </a:xfrm>
          <a:prstGeom prst="roundRect">
            <a:avLst>
              <a:gd name="adj" fmla="val 16510917"/>
            </a:avLst>
          </a:prstGeom>
          <a:solidFill>
            <a:srgbClr val="282824"/>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1166" y="2588419"/>
            <a:ext cx="249198" cy="249198"/>
          </a:xfrm>
          <a:prstGeom prst="rect">
            <a:avLst/>
          </a:prstGeom>
        </p:spPr>
      </p:pic>
      <p:sp>
        <p:nvSpPr>
          <p:cNvPr id="12" name="Text 8"/>
          <p:cNvSpPr/>
          <p:nvPr/>
        </p:nvSpPr>
        <p:spPr>
          <a:xfrm>
            <a:off x="5368885" y="3174563"/>
            <a:ext cx="2307431" cy="288369"/>
          </a:xfrm>
          <a:prstGeom prst="rect">
            <a:avLst/>
          </a:prstGeom>
          <a:noFill/>
          <a:ln/>
        </p:spPr>
        <p:txBody>
          <a:bodyPr wrap="none" lIns="0" tIns="0" rIns="0" bIns="0" rtlCol="0" anchor="t"/>
          <a:lstStyle/>
          <a:p>
            <a:pPr algn="l" indent="0" marL="0">
              <a:lnSpc>
                <a:spcPts val="2250"/>
              </a:lnSpc>
              <a:buNone/>
            </a:pPr>
            <a:r>
              <a:rPr lang="en-US" sz="1800" b="1" dirty="0">
                <a:solidFill>
                  <a:srgbClr val="4A4A45"/>
                </a:solidFill>
                <a:latin typeface="Lato Bold" pitchFamily="34" charset="0"/>
                <a:ea typeface="Lato Bold" pitchFamily="34" charset="-122"/>
                <a:cs typeface="Lato Bold" pitchFamily="34" charset="-120"/>
              </a:rPr>
              <a:t>Apache HBase</a:t>
            </a:r>
            <a:endParaRPr lang="en-US" sz="1800" dirty="0"/>
          </a:p>
        </p:txBody>
      </p:sp>
      <p:sp>
        <p:nvSpPr>
          <p:cNvPr id="13" name="Text 9"/>
          <p:cNvSpPr/>
          <p:nvPr/>
        </p:nvSpPr>
        <p:spPr>
          <a:xfrm>
            <a:off x="5368885" y="3573661"/>
            <a:ext cx="3892510" cy="885825"/>
          </a:xfrm>
          <a:prstGeom prst="rect">
            <a:avLst/>
          </a:prstGeom>
          <a:noFill/>
          <a:ln/>
        </p:spPr>
        <p:txBody>
          <a:bodyPr wrap="squar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A NoSQL, column-oriented database providing real-time read/write access to Big Data in Hadoop.</a:t>
            </a:r>
            <a:endParaRPr lang="en-US" sz="1450" dirty="0"/>
          </a:p>
        </p:txBody>
      </p:sp>
      <p:sp>
        <p:nvSpPr>
          <p:cNvPr id="14" name="Shape 10"/>
          <p:cNvSpPr/>
          <p:nvPr/>
        </p:nvSpPr>
        <p:spPr>
          <a:xfrm>
            <a:off x="9630489" y="2251710"/>
            <a:ext cx="4261604" cy="2392323"/>
          </a:xfrm>
          <a:prstGeom prst="roundRect">
            <a:avLst>
              <a:gd name="adj" fmla="val 1157"/>
            </a:avLst>
          </a:prstGeom>
          <a:solidFill>
            <a:srgbClr val="E5DFD2"/>
          </a:solidFill>
          <a:ln/>
        </p:spPr>
      </p:sp>
      <p:sp>
        <p:nvSpPr>
          <p:cNvPr id="15" name="Shape 11"/>
          <p:cNvSpPr/>
          <p:nvPr/>
        </p:nvSpPr>
        <p:spPr>
          <a:xfrm>
            <a:off x="9815036" y="2436257"/>
            <a:ext cx="553760" cy="553760"/>
          </a:xfrm>
          <a:prstGeom prst="roundRect">
            <a:avLst>
              <a:gd name="adj" fmla="val 16510917"/>
            </a:avLst>
          </a:prstGeom>
          <a:solidFill>
            <a:srgbClr val="282824"/>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7317" y="2588419"/>
            <a:ext cx="249198" cy="249198"/>
          </a:xfrm>
          <a:prstGeom prst="rect">
            <a:avLst/>
          </a:prstGeom>
        </p:spPr>
      </p:pic>
      <p:sp>
        <p:nvSpPr>
          <p:cNvPr id="17" name="Text 12"/>
          <p:cNvSpPr/>
          <p:nvPr/>
        </p:nvSpPr>
        <p:spPr>
          <a:xfrm>
            <a:off x="9815036" y="3174563"/>
            <a:ext cx="2307431" cy="288369"/>
          </a:xfrm>
          <a:prstGeom prst="rect">
            <a:avLst/>
          </a:prstGeom>
          <a:noFill/>
          <a:ln/>
        </p:spPr>
        <p:txBody>
          <a:bodyPr wrap="none" lIns="0" tIns="0" rIns="0" bIns="0" rtlCol="0" anchor="t"/>
          <a:lstStyle/>
          <a:p>
            <a:pPr algn="l" indent="0" marL="0">
              <a:lnSpc>
                <a:spcPts val="2250"/>
              </a:lnSpc>
              <a:buNone/>
            </a:pPr>
            <a:r>
              <a:rPr lang="en-US" sz="1800" b="1" dirty="0">
                <a:solidFill>
                  <a:srgbClr val="4A4A45"/>
                </a:solidFill>
                <a:latin typeface="Lato Bold" pitchFamily="34" charset="0"/>
                <a:ea typeface="Lato Bold" pitchFamily="34" charset="-122"/>
                <a:cs typeface="Lato Bold" pitchFamily="34" charset="-120"/>
              </a:rPr>
              <a:t>Apache Spark</a:t>
            </a:r>
            <a:endParaRPr lang="en-US" sz="1800" dirty="0"/>
          </a:p>
        </p:txBody>
      </p:sp>
      <p:sp>
        <p:nvSpPr>
          <p:cNvPr id="18" name="Text 13"/>
          <p:cNvSpPr/>
          <p:nvPr/>
        </p:nvSpPr>
        <p:spPr>
          <a:xfrm>
            <a:off x="9815036" y="3573661"/>
            <a:ext cx="3892510" cy="885825"/>
          </a:xfrm>
          <a:prstGeom prst="rect">
            <a:avLst/>
          </a:prstGeom>
          <a:noFill/>
          <a:ln/>
        </p:spPr>
        <p:txBody>
          <a:bodyPr wrap="squar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A lightning-fast unified analytics engine for large-scale data processing, offering in-memory computation for faster performance.</a:t>
            </a:r>
            <a:endParaRPr lang="en-US" sz="1450" dirty="0"/>
          </a:p>
        </p:txBody>
      </p:sp>
      <p:sp>
        <p:nvSpPr>
          <p:cNvPr id="19" name="Shape 14"/>
          <p:cNvSpPr/>
          <p:nvPr/>
        </p:nvSpPr>
        <p:spPr>
          <a:xfrm>
            <a:off x="738307" y="4828580"/>
            <a:ext cx="6484620" cy="2097048"/>
          </a:xfrm>
          <a:prstGeom prst="roundRect">
            <a:avLst>
              <a:gd name="adj" fmla="val 1320"/>
            </a:avLst>
          </a:prstGeom>
          <a:solidFill>
            <a:srgbClr val="E5DFD2"/>
          </a:solidFill>
          <a:ln/>
        </p:spPr>
      </p:sp>
      <p:sp>
        <p:nvSpPr>
          <p:cNvPr id="20" name="Shape 15"/>
          <p:cNvSpPr/>
          <p:nvPr/>
        </p:nvSpPr>
        <p:spPr>
          <a:xfrm>
            <a:off x="922853" y="5013127"/>
            <a:ext cx="553760" cy="553760"/>
          </a:xfrm>
          <a:prstGeom prst="roundRect">
            <a:avLst>
              <a:gd name="adj" fmla="val 16510917"/>
            </a:avLst>
          </a:prstGeom>
          <a:solidFill>
            <a:srgbClr val="282824"/>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5134" y="5165288"/>
            <a:ext cx="249198" cy="249198"/>
          </a:xfrm>
          <a:prstGeom prst="rect">
            <a:avLst/>
          </a:prstGeom>
        </p:spPr>
      </p:pic>
      <p:sp>
        <p:nvSpPr>
          <p:cNvPr id="22" name="Text 16"/>
          <p:cNvSpPr/>
          <p:nvPr/>
        </p:nvSpPr>
        <p:spPr>
          <a:xfrm>
            <a:off x="922853" y="5751433"/>
            <a:ext cx="2307431" cy="288369"/>
          </a:xfrm>
          <a:prstGeom prst="rect">
            <a:avLst/>
          </a:prstGeom>
          <a:noFill/>
          <a:ln/>
        </p:spPr>
        <p:txBody>
          <a:bodyPr wrap="none" lIns="0" tIns="0" rIns="0" bIns="0" rtlCol="0" anchor="t"/>
          <a:lstStyle/>
          <a:p>
            <a:pPr algn="l" indent="0" marL="0">
              <a:lnSpc>
                <a:spcPts val="2250"/>
              </a:lnSpc>
              <a:buNone/>
            </a:pPr>
            <a:r>
              <a:rPr lang="en-US" sz="1800" b="1" dirty="0">
                <a:solidFill>
                  <a:srgbClr val="4A4A45"/>
                </a:solidFill>
                <a:latin typeface="Lato Bold" pitchFamily="34" charset="0"/>
                <a:ea typeface="Lato Bold" pitchFamily="34" charset="-122"/>
                <a:cs typeface="Lato Bold" pitchFamily="34" charset="-120"/>
              </a:rPr>
              <a:t>Apache Oozie</a:t>
            </a:r>
            <a:endParaRPr lang="en-US" sz="1800" dirty="0"/>
          </a:p>
        </p:txBody>
      </p:sp>
      <p:sp>
        <p:nvSpPr>
          <p:cNvPr id="23" name="Text 17"/>
          <p:cNvSpPr/>
          <p:nvPr/>
        </p:nvSpPr>
        <p:spPr>
          <a:xfrm>
            <a:off x="922853" y="6150531"/>
            <a:ext cx="6115526" cy="590550"/>
          </a:xfrm>
          <a:prstGeom prst="rect">
            <a:avLst/>
          </a:prstGeom>
          <a:noFill/>
          <a:ln/>
        </p:spPr>
        <p:txBody>
          <a:bodyPr wrap="squar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A workflow scheduler system to manage and orchestrate Hadoop jobs, defining a sequence of actions.</a:t>
            </a:r>
            <a:endParaRPr lang="en-US" sz="1450" dirty="0"/>
          </a:p>
        </p:txBody>
      </p:sp>
      <p:sp>
        <p:nvSpPr>
          <p:cNvPr id="24" name="Shape 18"/>
          <p:cNvSpPr/>
          <p:nvPr/>
        </p:nvSpPr>
        <p:spPr>
          <a:xfrm>
            <a:off x="7407473" y="4828580"/>
            <a:ext cx="6484620" cy="2097048"/>
          </a:xfrm>
          <a:prstGeom prst="roundRect">
            <a:avLst>
              <a:gd name="adj" fmla="val 1320"/>
            </a:avLst>
          </a:prstGeom>
          <a:solidFill>
            <a:srgbClr val="E5DFD2"/>
          </a:solidFill>
          <a:ln/>
        </p:spPr>
      </p:sp>
      <p:sp>
        <p:nvSpPr>
          <p:cNvPr id="25" name="Shape 19"/>
          <p:cNvSpPr/>
          <p:nvPr/>
        </p:nvSpPr>
        <p:spPr>
          <a:xfrm>
            <a:off x="7592020" y="5013127"/>
            <a:ext cx="553760" cy="553760"/>
          </a:xfrm>
          <a:prstGeom prst="roundRect">
            <a:avLst>
              <a:gd name="adj" fmla="val 16510917"/>
            </a:avLst>
          </a:prstGeom>
          <a:solidFill>
            <a:srgbClr val="282824"/>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4301" y="5165288"/>
            <a:ext cx="249198" cy="249198"/>
          </a:xfrm>
          <a:prstGeom prst="rect">
            <a:avLst/>
          </a:prstGeom>
        </p:spPr>
      </p:pic>
      <p:sp>
        <p:nvSpPr>
          <p:cNvPr id="27" name="Text 20"/>
          <p:cNvSpPr/>
          <p:nvPr/>
        </p:nvSpPr>
        <p:spPr>
          <a:xfrm>
            <a:off x="7592020" y="5751433"/>
            <a:ext cx="2307431" cy="288369"/>
          </a:xfrm>
          <a:prstGeom prst="rect">
            <a:avLst/>
          </a:prstGeom>
          <a:noFill/>
          <a:ln/>
        </p:spPr>
        <p:txBody>
          <a:bodyPr wrap="none" lIns="0" tIns="0" rIns="0" bIns="0" rtlCol="0" anchor="t"/>
          <a:lstStyle/>
          <a:p>
            <a:pPr algn="l" indent="0" marL="0">
              <a:lnSpc>
                <a:spcPts val="2250"/>
              </a:lnSpc>
              <a:buNone/>
            </a:pPr>
            <a:r>
              <a:rPr lang="en-US" sz="1800" b="1" dirty="0">
                <a:solidFill>
                  <a:srgbClr val="4A4A45"/>
                </a:solidFill>
                <a:latin typeface="Lato Bold" pitchFamily="34" charset="0"/>
                <a:ea typeface="Lato Bold" pitchFamily="34" charset="-122"/>
                <a:cs typeface="Lato Bold" pitchFamily="34" charset="-120"/>
              </a:rPr>
              <a:t>Apache Kafka</a:t>
            </a:r>
            <a:endParaRPr lang="en-US" sz="1800" dirty="0"/>
          </a:p>
        </p:txBody>
      </p:sp>
      <p:sp>
        <p:nvSpPr>
          <p:cNvPr id="28" name="Text 21"/>
          <p:cNvSpPr/>
          <p:nvPr/>
        </p:nvSpPr>
        <p:spPr>
          <a:xfrm>
            <a:off x="7592020" y="6150531"/>
            <a:ext cx="6115526" cy="590550"/>
          </a:xfrm>
          <a:prstGeom prst="rect">
            <a:avLst/>
          </a:prstGeom>
          <a:noFill/>
          <a:ln/>
        </p:spPr>
        <p:txBody>
          <a:bodyPr wrap="squar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A distributed streaming platform for building real-time data pipelines and streaming applications.</a:t>
            </a:r>
            <a:endParaRPr lang="en-US" sz="1450" dirty="0"/>
          </a:p>
        </p:txBody>
      </p:sp>
      <p:sp>
        <p:nvSpPr>
          <p:cNvPr id="29" name="Text 22"/>
          <p:cNvSpPr/>
          <p:nvPr/>
        </p:nvSpPr>
        <p:spPr>
          <a:xfrm>
            <a:off x="738307" y="7133273"/>
            <a:ext cx="13153787" cy="590550"/>
          </a:xfrm>
          <a:prstGeom prst="rect">
            <a:avLst/>
          </a:prstGeom>
          <a:noFill/>
          <a:ln/>
        </p:spPr>
        <p:txBody>
          <a:bodyPr wrap="squar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Companies like Netflix, Facebook, Twitter, and numerous financial institutions have adopted various components of the Hadoop ecosystem to build scalable and robust data solutions for everything from batch processing and real-time analytics to machine learning and search indexing.</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2025-12-02T04:28:43Z</dcterms:created>
  <dcterms:modified xsi:type="dcterms:W3CDTF">2025-12-02T04:28:43Z</dcterms:modified>
</cp:coreProperties>
</file>